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4.jpg" ContentType="image/png"/>
  <Override PartName="/ppt/media/image26.jpg" ContentType="image/png"/>
  <Override PartName="/ppt/media/image27.jpg" ContentType="image/png"/>
  <Override PartName="/ppt/media/image28.jpg" ContentType="image/png"/>
  <Override PartName="/ppt/media/image29.jpg" ContentType="image/png"/>
  <Override PartName="/ppt/media/image30.jpg" ContentType="image/png"/>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6">
  <p:sldMasterIdLst>
    <p:sldMasterId id="2147483783" r:id="rId1"/>
  </p:sldMasterIdLst>
  <p:notesMasterIdLst>
    <p:notesMasterId r:id="rId48"/>
  </p:notesMasterIdLst>
  <p:sldIdLst>
    <p:sldId id="256" r:id="rId2"/>
    <p:sldId id="257" r:id="rId3"/>
    <p:sldId id="272" r:id="rId4"/>
    <p:sldId id="270" r:id="rId5"/>
    <p:sldId id="285" r:id="rId6"/>
    <p:sldId id="258" r:id="rId7"/>
    <p:sldId id="286" r:id="rId8"/>
    <p:sldId id="275" r:id="rId9"/>
    <p:sldId id="288" r:id="rId10"/>
    <p:sldId id="305" r:id="rId11"/>
    <p:sldId id="304" r:id="rId12"/>
    <p:sldId id="271" r:id="rId13"/>
    <p:sldId id="274" r:id="rId14"/>
    <p:sldId id="313" r:id="rId15"/>
    <p:sldId id="291" r:id="rId16"/>
    <p:sldId id="276" r:id="rId17"/>
    <p:sldId id="292" r:id="rId18"/>
    <p:sldId id="324" r:id="rId19"/>
    <p:sldId id="326" r:id="rId20"/>
    <p:sldId id="294" r:id="rId21"/>
    <p:sldId id="315" r:id="rId22"/>
    <p:sldId id="296" r:id="rId23"/>
    <p:sldId id="295" r:id="rId24"/>
    <p:sldId id="297" r:id="rId25"/>
    <p:sldId id="302" r:id="rId26"/>
    <p:sldId id="278" r:id="rId27"/>
    <p:sldId id="299" r:id="rId28"/>
    <p:sldId id="300" r:id="rId29"/>
    <p:sldId id="322" r:id="rId30"/>
    <p:sldId id="323" r:id="rId31"/>
    <p:sldId id="283" r:id="rId32"/>
    <p:sldId id="330" r:id="rId33"/>
    <p:sldId id="317" r:id="rId34"/>
    <p:sldId id="327" r:id="rId35"/>
    <p:sldId id="318" r:id="rId36"/>
    <p:sldId id="321" r:id="rId37"/>
    <p:sldId id="328" r:id="rId38"/>
    <p:sldId id="329" r:id="rId39"/>
    <p:sldId id="279" r:id="rId40"/>
    <p:sldId id="301" r:id="rId41"/>
    <p:sldId id="280" r:id="rId42"/>
    <p:sldId id="281" r:id="rId43"/>
    <p:sldId id="265" r:id="rId44"/>
    <p:sldId id="267" r:id="rId45"/>
    <p:sldId id="312" r:id="rId46"/>
    <p:sldId id="314" r:id="rId4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F37"/>
    <a:srgbClr val="488FD0"/>
    <a:srgbClr val="4B91D1"/>
    <a:srgbClr val="7DBEFF"/>
    <a:srgbClr val="EAF2FA"/>
    <a:srgbClr val="FEFEFE"/>
    <a:srgbClr val="99CCFF"/>
    <a:srgbClr val="AA72D4"/>
    <a:srgbClr val="FF6699"/>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32" autoAdjust="0"/>
    <p:restoredTop sz="94660"/>
  </p:normalViewPr>
  <p:slideViewPr>
    <p:cSldViewPr snapToGrid="0">
      <p:cViewPr varScale="1">
        <p:scale>
          <a:sx n="77" d="100"/>
          <a:sy n="77" d="100"/>
        </p:scale>
        <p:origin x="64" y="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C1FC6A-C274-463F-A7DB-3411A8C0B231}" type="datetimeFigureOut">
              <a:rPr lang="zh-TW" altLang="en-US" smtClean="0"/>
              <a:t>2018/5/23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AC71-0C59-412C-BB24-A41ED5B1C1AA}" type="slidenum">
              <a:rPr lang="zh-TW" altLang="en-US" smtClean="0"/>
              <a:t>‹#›</a:t>
            </a:fld>
            <a:endParaRPr lang="zh-TW" altLang="en-US"/>
          </a:p>
        </p:txBody>
      </p:sp>
    </p:spTree>
    <p:extLst>
      <p:ext uri="{BB962C8B-B14F-4D97-AF65-F5344CB8AC3E}">
        <p14:creationId xmlns:p14="http://schemas.microsoft.com/office/powerpoint/2010/main" val="3478337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Different shop different ID</a:t>
            </a:r>
            <a:endParaRPr lang="zh-TW" altLang="en-US" dirty="0"/>
          </a:p>
        </p:txBody>
      </p:sp>
      <p:sp>
        <p:nvSpPr>
          <p:cNvPr id="4" name="投影片編號版面配置區 3"/>
          <p:cNvSpPr>
            <a:spLocks noGrp="1"/>
          </p:cNvSpPr>
          <p:nvPr>
            <p:ph type="sldNum" sz="quarter" idx="10"/>
          </p:nvPr>
        </p:nvSpPr>
        <p:spPr/>
        <p:txBody>
          <a:bodyPr/>
          <a:lstStyle/>
          <a:p>
            <a:fld id="{534C0A3E-3161-4A42-B258-5C3602D53B4F}" type="slidenum">
              <a:rPr lang="zh-TW" altLang="en-US" smtClean="0"/>
              <a:t>33</a:t>
            </a:fld>
            <a:endParaRPr lang="zh-TW" altLang="en-US"/>
          </a:p>
        </p:txBody>
      </p:sp>
    </p:spTree>
    <p:extLst>
      <p:ext uri="{BB962C8B-B14F-4D97-AF65-F5344CB8AC3E}">
        <p14:creationId xmlns:p14="http://schemas.microsoft.com/office/powerpoint/2010/main" val="3020099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C4493FA6-9749-4EBF-8A6B-915580D6A615}" type="datetimeFigureOut">
              <a:rPr lang="zh-TW" altLang="en-US" smtClean="0"/>
              <a:t>2018/5/23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84E324E-384F-49EE-A508-9F43DB261379}" type="slidenum">
              <a:rPr lang="zh-TW" altLang="en-US" smtClean="0"/>
              <a:t>‹#›</a:t>
            </a:fld>
            <a:endParaRPr lang="zh-TW" altLang="en-US"/>
          </a:p>
        </p:txBody>
      </p:sp>
    </p:spTree>
    <p:extLst>
      <p:ext uri="{BB962C8B-B14F-4D97-AF65-F5344CB8AC3E}">
        <p14:creationId xmlns:p14="http://schemas.microsoft.com/office/powerpoint/2010/main" val="14688434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4493FA6-9749-4EBF-8A6B-915580D6A615}" type="datetimeFigureOut">
              <a:rPr lang="zh-TW" altLang="en-US" smtClean="0"/>
              <a:t>2018/5/23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84E324E-384F-49EE-A508-9F43DB261379}" type="slidenum">
              <a:rPr lang="zh-TW" altLang="en-US" smtClean="0"/>
              <a:t>‹#›</a:t>
            </a:fld>
            <a:endParaRPr lang="zh-TW" altLang="en-US"/>
          </a:p>
        </p:txBody>
      </p:sp>
    </p:spTree>
    <p:extLst>
      <p:ext uri="{BB962C8B-B14F-4D97-AF65-F5344CB8AC3E}">
        <p14:creationId xmlns:p14="http://schemas.microsoft.com/office/powerpoint/2010/main" val="1292694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4493FA6-9749-4EBF-8A6B-915580D6A615}" type="datetimeFigureOut">
              <a:rPr lang="zh-TW" altLang="en-US" smtClean="0"/>
              <a:t>2018/5/23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84E324E-384F-49EE-A508-9F43DB261379}" type="slidenum">
              <a:rPr lang="zh-TW" altLang="en-US" smtClean="0"/>
              <a:t>‹#›</a:t>
            </a:fld>
            <a:endParaRPr lang="zh-TW" altLang="en-US"/>
          </a:p>
        </p:txBody>
      </p:sp>
    </p:spTree>
    <p:extLst>
      <p:ext uri="{BB962C8B-B14F-4D97-AF65-F5344CB8AC3E}">
        <p14:creationId xmlns:p14="http://schemas.microsoft.com/office/powerpoint/2010/main" val="29849374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4493FA6-9749-4EBF-8A6B-915580D6A615}" type="datetimeFigureOut">
              <a:rPr lang="zh-TW" altLang="en-US" smtClean="0"/>
              <a:t>2018/5/23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84E324E-384F-49EE-A508-9F43DB261379}" type="slidenum">
              <a:rPr lang="zh-TW" altLang="en-US" smtClean="0"/>
              <a:t>‹#›</a:t>
            </a:fld>
            <a:endParaRPr lang="zh-TW" altLang="en-US"/>
          </a:p>
        </p:txBody>
      </p:sp>
    </p:spTree>
    <p:extLst>
      <p:ext uri="{BB962C8B-B14F-4D97-AF65-F5344CB8AC3E}">
        <p14:creationId xmlns:p14="http://schemas.microsoft.com/office/powerpoint/2010/main" val="20312300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C4493FA6-9749-4EBF-8A6B-915580D6A615}" type="datetimeFigureOut">
              <a:rPr lang="zh-TW" altLang="en-US" smtClean="0"/>
              <a:t>2018/5/23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84E324E-384F-49EE-A508-9F43DB261379}" type="slidenum">
              <a:rPr lang="zh-TW" altLang="en-US" smtClean="0"/>
              <a:t>‹#›</a:t>
            </a:fld>
            <a:endParaRPr lang="zh-TW" altLang="en-US"/>
          </a:p>
        </p:txBody>
      </p:sp>
    </p:spTree>
    <p:extLst>
      <p:ext uri="{BB962C8B-B14F-4D97-AF65-F5344CB8AC3E}">
        <p14:creationId xmlns:p14="http://schemas.microsoft.com/office/powerpoint/2010/main" val="36695721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C4493FA6-9749-4EBF-8A6B-915580D6A615}" type="datetimeFigureOut">
              <a:rPr lang="zh-TW" altLang="en-US" smtClean="0"/>
              <a:t>2018/5/23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84E324E-384F-49EE-A508-9F43DB261379}" type="slidenum">
              <a:rPr lang="zh-TW" altLang="en-US" smtClean="0"/>
              <a:t>‹#›</a:t>
            </a:fld>
            <a:endParaRPr lang="zh-TW" altLang="en-US"/>
          </a:p>
        </p:txBody>
      </p:sp>
    </p:spTree>
    <p:extLst>
      <p:ext uri="{BB962C8B-B14F-4D97-AF65-F5344CB8AC3E}">
        <p14:creationId xmlns:p14="http://schemas.microsoft.com/office/powerpoint/2010/main" val="187435831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C4493FA6-9749-4EBF-8A6B-915580D6A615}" type="datetimeFigureOut">
              <a:rPr lang="zh-TW" altLang="en-US" smtClean="0"/>
              <a:t>2018/5/23</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684E324E-384F-49EE-A508-9F43DB261379}" type="slidenum">
              <a:rPr lang="zh-TW" altLang="en-US" smtClean="0"/>
              <a:t>‹#›</a:t>
            </a:fld>
            <a:endParaRPr lang="zh-TW" altLang="en-US"/>
          </a:p>
        </p:txBody>
      </p:sp>
    </p:spTree>
    <p:extLst>
      <p:ext uri="{BB962C8B-B14F-4D97-AF65-F5344CB8AC3E}">
        <p14:creationId xmlns:p14="http://schemas.microsoft.com/office/powerpoint/2010/main" val="36290686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C4493FA6-9749-4EBF-8A6B-915580D6A615}" type="datetimeFigureOut">
              <a:rPr lang="zh-TW" altLang="en-US" smtClean="0"/>
              <a:t>2018/5/23</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684E324E-384F-49EE-A508-9F43DB261379}" type="slidenum">
              <a:rPr lang="zh-TW" altLang="en-US" smtClean="0"/>
              <a:t>‹#›</a:t>
            </a:fld>
            <a:endParaRPr lang="zh-TW" altLang="en-US"/>
          </a:p>
        </p:txBody>
      </p:sp>
    </p:spTree>
    <p:extLst>
      <p:ext uri="{BB962C8B-B14F-4D97-AF65-F5344CB8AC3E}">
        <p14:creationId xmlns:p14="http://schemas.microsoft.com/office/powerpoint/2010/main" val="36046533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C4493FA6-9749-4EBF-8A6B-915580D6A615}" type="datetimeFigureOut">
              <a:rPr lang="zh-TW" altLang="en-US" smtClean="0"/>
              <a:t>2018/5/23</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684E324E-384F-49EE-A508-9F43DB261379}" type="slidenum">
              <a:rPr lang="zh-TW" altLang="en-US" smtClean="0"/>
              <a:t>‹#›</a:t>
            </a:fld>
            <a:endParaRPr lang="zh-TW" altLang="en-US"/>
          </a:p>
        </p:txBody>
      </p:sp>
    </p:spTree>
    <p:extLst>
      <p:ext uri="{BB962C8B-B14F-4D97-AF65-F5344CB8AC3E}">
        <p14:creationId xmlns:p14="http://schemas.microsoft.com/office/powerpoint/2010/main" val="367670561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C4493FA6-9749-4EBF-8A6B-915580D6A615}" type="datetimeFigureOut">
              <a:rPr lang="zh-TW" altLang="en-US" smtClean="0"/>
              <a:t>2018/5/23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84E324E-384F-49EE-A508-9F43DB261379}" type="slidenum">
              <a:rPr lang="zh-TW" altLang="en-US" smtClean="0"/>
              <a:t>‹#›</a:t>
            </a:fld>
            <a:endParaRPr lang="zh-TW" altLang="en-US"/>
          </a:p>
        </p:txBody>
      </p:sp>
    </p:spTree>
    <p:extLst>
      <p:ext uri="{BB962C8B-B14F-4D97-AF65-F5344CB8AC3E}">
        <p14:creationId xmlns:p14="http://schemas.microsoft.com/office/powerpoint/2010/main" val="1251027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C4493FA6-9749-4EBF-8A6B-915580D6A615}" type="datetimeFigureOut">
              <a:rPr lang="zh-TW" altLang="en-US" smtClean="0"/>
              <a:t>2018/5/23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84E324E-384F-49EE-A508-9F43DB261379}" type="slidenum">
              <a:rPr lang="zh-TW" altLang="en-US" smtClean="0"/>
              <a:t>‹#›</a:t>
            </a:fld>
            <a:endParaRPr lang="zh-TW" altLang="en-US"/>
          </a:p>
        </p:txBody>
      </p:sp>
    </p:spTree>
    <p:extLst>
      <p:ext uri="{BB962C8B-B14F-4D97-AF65-F5344CB8AC3E}">
        <p14:creationId xmlns:p14="http://schemas.microsoft.com/office/powerpoint/2010/main" val="18887810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93FA6-9749-4EBF-8A6B-915580D6A615}" type="datetimeFigureOut">
              <a:rPr lang="zh-TW" altLang="en-US" smtClean="0"/>
              <a:t>2018/5/23</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E324E-384F-49EE-A508-9F43DB261379}" type="slidenum">
              <a:rPr lang="zh-TW" altLang="en-US" smtClean="0"/>
              <a:t>‹#›</a:t>
            </a:fld>
            <a:endParaRPr lang="zh-TW" altLang="en-US"/>
          </a:p>
        </p:txBody>
      </p:sp>
    </p:spTree>
    <p:extLst>
      <p:ext uri="{BB962C8B-B14F-4D97-AF65-F5344CB8AC3E}">
        <p14:creationId xmlns:p14="http://schemas.microsoft.com/office/powerpoint/2010/main" val="209955048"/>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6.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6.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3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2017SeniorProject/ppt/blob/master/Processing_data.ipynb"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255075" y="-3535049"/>
            <a:ext cx="16222876" cy="14307147"/>
            <a:chOff x="-255075" y="-3535049"/>
            <a:chExt cx="16222876" cy="14307147"/>
          </a:xfrm>
          <a:solidFill>
            <a:schemeClr val="bg1"/>
          </a:solidFill>
        </p:grpSpPr>
        <p:pic>
          <p:nvPicPr>
            <p:cNvPr id="1026" name="Picture 2" descr="466c5766dffeca2369ed1d7eaaac9846--turning--frozen-yogurt.jpg (550×5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38750" cy="5238750"/>
            </a:xfrm>
            <a:prstGeom prst="rect">
              <a:avLst/>
            </a:prstGeom>
            <a:grpFill/>
            <a:extLst/>
          </p:spPr>
        </p:pic>
        <p:pic>
          <p:nvPicPr>
            <p:cNvPr id="5" name="Picture 2" descr="466c5766dffeca2369ed1d7eaaac9846--turning--frozen-yogurt.jpg (550×5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6056" y="809596"/>
              <a:ext cx="5238750" cy="5238750"/>
            </a:xfrm>
            <a:prstGeom prst="rect">
              <a:avLst/>
            </a:prstGeom>
            <a:grpFill/>
            <a:extLst/>
          </p:spPr>
        </p:pic>
        <p:pic>
          <p:nvPicPr>
            <p:cNvPr id="6" name="Picture 2" descr="466c5766dffeca2369ed1d7eaaac9846--turning--frozen-yogurt.jpg (550×5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112" y="1592688"/>
              <a:ext cx="5238750" cy="5238750"/>
            </a:xfrm>
            <a:prstGeom prst="rect">
              <a:avLst/>
            </a:prstGeom>
            <a:grpFill/>
            <a:extLst/>
          </p:spPr>
        </p:pic>
        <p:pic>
          <p:nvPicPr>
            <p:cNvPr id="7" name="Picture 2" descr="466c5766dffeca2369ed1d7eaaac9846--turning--frozen-yogurt.jpg (550×5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6917" y="-3522170"/>
              <a:ext cx="5238750" cy="5238750"/>
            </a:xfrm>
            <a:prstGeom prst="rect">
              <a:avLst/>
            </a:prstGeom>
            <a:grpFill/>
            <a:extLst/>
          </p:spPr>
        </p:pic>
        <p:pic>
          <p:nvPicPr>
            <p:cNvPr id="8" name="Picture 2" descr="466c5766dffeca2369ed1d7eaaac9846--turning--frozen-yogurt.jpg (550×5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7988" y="-3535049"/>
              <a:ext cx="5238750" cy="5238750"/>
            </a:xfrm>
            <a:prstGeom prst="rect">
              <a:avLst/>
            </a:prstGeom>
            <a:grpFill/>
            <a:extLst/>
          </p:spPr>
        </p:pic>
        <p:pic>
          <p:nvPicPr>
            <p:cNvPr id="9" name="Picture 2" descr="466c5766dffeca2369ed1d7eaaac9846--turning--frozen-yogurt.jpg (550×5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9051" y="1614878"/>
              <a:ext cx="5238750" cy="5238750"/>
            </a:xfrm>
            <a:prstGeom prst="rect">
              <a:avLst/>
            </a:prstGeom>
            <a:grpFill/>
            <a:extLst/>
          </p:spPr>
        </p:pic>
        <p:pic>
          <p:nvPicPr>
            <p:cNvPr id="10" name="Picture 2" descr="466c5766dffeca2369ed1d7eaaac9846--turning--frozen-yogurt.jpg (550×5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75" y="4333820"/>
              <a:ext cx="5238750" cy="5238750"/>
            </a:xfrm>
            <a:prstGeom prst="rect">
              <a:avLst/>
            </a:prstGeom>
            <a:grpFill/>
            <a:extLst/>
          </p:spPr>
        </p:pic>
        <p:pic>
          <p:nvPicPr>
            <p:cNvPr id="11" name="Picture 2" descr="466c5766dffeca2369ed1d7eaaac9846--turning--frozen-yogurt.jpg (550×5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140" y="5533348"/>
              <a:ext cx="5238750" cy="5238750"/>
            </a:xfrm>
            <a:prstGeom prst="rect">
              <a:avLst/>
            </a:prstGeom>
            <a:grpFill/>
            <a:extLst/>
          </p:spPr>
        </p:pic>
      </p:grpSp>
      <p:sp>
        <p:nvSpPr>
          <p:cNvPr id="2" name="標題 1"/>
          <p:cNvSpPr>
            <a:spLocks noGrp="1"/>
          </p:cNvSpPr>
          <p:nvPr>
            <p:ph type="ctrTitle"/>
          </p:nvPr>
        </p:nvSpPr>
        <p:spPr>
          <a:xfrm>
            <a:off x="887486" y="1890666"/>
            <a:ext cx="10339753" cy="2456033"/>
          </a:xfrm>
          <a:prstGeom prst="roundRect">
            <a:avLst/>
          </a:prstGeom>
          <a:ln w="101600"/>
        </p:spPr>
        <p:style>
          <a:lnRef idx="2">
            <a:schemeClr val="accent4"/>
          </a:lnRef>
          <a:fillRef idx="1">
            <a:schemeClr val="lt1"/>
          </a:fillRef>
          <a:effectRef idx="0">
            <a:schemeClr val="accent4"/>
          </a:effectRef>
          <a:fontRef idx="minor">
            <a:schemeClr val="dk1"/>
          </a:fontRef>
        </p:style>
        <p:txBody>
          <a:bodyPr>
            <a:noAutofit/>
          </a:bodyPr>
          <a:lstStyle/>
          <a:p>
            <a:r>
              <a:rPr lang="en-US" altLang="zh-TW" sz="6600" b="1" dirty="0" err="1">
                <a:solidFill>
                  <a:schemeClr val="tx1">
                    <a:lumMod val="95000"/>
                    <a:lumOff val="5000"/>
                  </a:schemeClr>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Munchy</a:t>
            </a:r>
            <a:r>
              <a:rPr lang="en-US" altLang="zh-TW" sz="6600" b="1" dirty="0">
                <a:solidFill>
                  <a:schemeClr val="tx1">
                    <a:lumMod val="95000"/>
                    <a:lumOff val="5000"/>
                  </a:schemeClr>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 Gourmet Recommendation System</a:t>
            </a:r>
            <a:endParaRPr lang="zh-TW" altLang="en-US" sz="4000" b="1" dirty="0">
              <a:solidFill>
                <a:schemeClr val="tx1">
                  <a:lumMod val="95000"/>
                  <a:lumOff val="5000"/>
                </a:schemeClr>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pic>
        <p:nvPicPr>
          <p:cNvPr id="12" name="Picture 2" descr="466c5766dffeca2369ed1d7eaaac9846--turning--frozen-yogurt.jpg (550×5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5355" y="6738674"/>
            <a:ext cx="5238750" cy="5238750"/>
          </a:xfrm>
          <a:prstGeom prst="rect">
            <a:avLst/>
          </a:prstGeom>
          <a:noFill/>
          <a:extLst>
            <a:ext uri="{909E8E84-426E-40DD-AFC4-6F175D3DCCD1}">
              <a14:hiddenFill xmlns:a14="http://schemas.microsoft.com/office/drawing/2010/main">
                <a:solidFill>
                  <a:srgbClr val="FFFFFF"/>
                </a:solidFill>
              </a14:hiddenFill>
            </a:ext>
          </a:extLst>
        </p:spPr>
      </p:pic>
      <p:sp>
        <p:nvSpPr>
          <p:cNvPr id="3" name="直角三角形 2"/>
          <p:cNvSpPr/>
          <p:nvPr/>
        </p:nvSpPr>
        <p:spPr>
          <a:xfrm>
            <a:off x="1195079" y="4904859"/>
            <a:ext cx="2711499" cy="1477379"/>
          </a:xfrm>
          <a:prstGeom prst="rtTriangle">
            <a:avLst/>
          </a:prstGeom>
          <a:ln w="101600"/>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sz="2000" dirty="0">
              <a:latin typeface="Comic Sans MS" panose="030F0702030302020204" pitchFamily="66" charset="0"/>
            </a:endParaRPr>
          </a:p>
        </p:txBody>
      </p:sp>
      <p:grpSp>
        <p:nvGrpSpPr>
          <p:cNvPr id="41" name="群組 40"/>
          <p:cNvGrpSpPr/>
          <p:nvPr/>
        </p:nvGrpSpPr>
        <p:grpSpPr>
          <a:xfrm>
            <a:off x="1597252" y="4878199"/>
            <a:ext cx="7279462" cy="1507811"/>
            <a:chOff x="3841645" y="1051389"/>
            <a:chExt cx="6703196" cy="1507811"/>
          </a:xfrm>
          <a:solidFill>
            <a:schemeClr val="accent4"/>
          </a:solidFill>
        </p:grpSpPr>
        <p:sp>
          <p:nvSpPr>
            <p:cNvPr id="42" name="梯形 41"/>
            <p:cNvSpPr/>
            <p:nvPr/>
          </p:nvSpPr>
          <p:spPr>
            <a:xfrm rot="10800000">
              <a:off x="3841645" y="1051389"/>
              <a:ext cx="6703196" cy="1507810"/>
            </a:xfrm>
            <a:prstGeom prst="trapezoid">
              <a:avLst>
                <a:gd name="adj" fmla="val 1823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直角三角形 42"/>
            <p:cNvSpPr/>
            <p:nvPr/>
          </p:nvSpPr>
          <p:spPr>
            <a:xfrm flipH="1">
              <a:off x="7981316" y="1051389"/>
              <a:ext cx="2540597" cy="150781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0" name="矩形 39"/>
          <p:cNvSpPr/>
          <p:nvPr/>
        </p:nvSpPr>
        <p:spPr>
          <a:xfrm>
            <a:off x="9091121" y="4926130"/>
            <a:ext cx="1983819" cy="1456108"/>
          </a:xfrm>
          <a:prstGeom prst="rect">
            <a:avLst/>
          </a:prstGeom>
          <a:ln w="101600"/>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sz="30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rPr>
              <a:t>Advisor:</a:t>
            </a:r>
          </a:p>
          <a:p>
            <a:pPr algn="ctr"/>
            <a:r>
              <a:rPr lang="zh-TW" altLang="en-US" sz="3000"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洪復一</a:t>
            </a:r>
          </a:p>
        </p:txBody>
      </p:sp>
      <p:sp>
        <p:nvSpPr>
          <p:cNvPr id="44" name="文字方塊 43"/>
          <p:cNvSpPr txBox="1"/>
          <p:nvPr/>
        </p:nvSpPr>
        <p:spPr>
          <a:xfrm>
            <a:off x="1206675" y="5412836"/>
            <a:ext cx="1800107" cy="1015663"/>
          </a:xfrm>
          <a:prstGeom prst="rect">
            <a:avLst/>
          </a:prstGeom>
          <a:noFill/>
        </p:spPr>
        <p:txBody>
          <a:bodyPr wrap="square" rtlCol="0">
            <a:spAutoFit/>
          </a:bodyPr>
          <a:lstStyle/>
          <a:p>
            <a:r>
              <a:rPr lang="en-US" altLang="zh-TW" sz="30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rPr>
              <a:t>Team Members</a:t>
            </a:r>
            <a:endParaRPr lang="zh-TW" altLang="en-US" sz="30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grpSp>
        <p:nvGrpSpPr>
          <p:cNvPr id="46" name="群組 45"/>
          <p:cNvGrpSpPr/>
          <p:nvPr/>
        </p:nvGrpSpPr>
        <p:grpSpPr>
          <a:xfrm>
            <a:off x="2034911" y="4984556"/>
            <a:ext cx="6722734" cy="1280835"/>
            <a:chOff x="3915973" y="1047364"/>
            <a:chExt cx="6308231" cy="1380904"/>
          </a:xfrm>
          <a:solidFill>
            <a:schemeClr val="bg1"/>
          </a:solidFill>
        </p:grpSpPr>
        <p:sp>
          <p:nvSpPr>
            <p:cNvPr id="47" name="梯形 46"/>
            <p:cNvSpPr/>
            <p:nvPr/>
          </p:nvSpPr>
          <p:spPr>
            <a:xfrm rot="10800000">
              <a:off x="3915973" y="1047367"/>
              <a:ext cx="6308231" cy="1380901"/>
            </a:xfrm>
            <a:prstGeom prst="trapezoid">
              <a:avLst>
                <a:gd name="adj" fmla="val 1784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直角三角形 47"/>
            <p:cNvSpPr/>
            <p:nvPr/>
          </p:nvSpPr>
          <p:spPr>
            <a:xfrm flipH="1">
              <a:off x="7743324" y="1047364"/>
              <a:ext cx="2469364" cy="137038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9" name="文字方塊 48"/>
          <p:cNvSpPr txBox="1"/>
          <p:nvPr/>
        </p:nvSpPr>
        <p:spPr>
          <a:xfrm>
            <a:off x="3831272" y="5110206"/>
            <a:ext cx="4514669" cy="1015663"/>
          </a:xfrm>
          <a:prstGeom prst="rect">
            <a:avLst/>
          </a:prstGeom>
          <a:noFill/>
        </p:spPr>
        <p:txBody>
          <a:bodyPr wrap="square" rtlCol="0">
            <a:spAutoFit/>
          </a:bodyPr>
          <a:lstStyle/>
          <a:p>
            <a:pPr algn="r"/>
            <a:r>
              <a:rPr lang="zh-TW" altLang="en-US" sz="3000"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陸玟臻、洪詠豐、陳銘澤</a:t>
            </a:r>
            <a:endParaRPr lang="en-US" altLang="zh-TW" sz="3000"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p>
            <a:pPr algn="r"/>
            <a:r>
              <a:rPr lang="zh-TW" altLang="en-US" sz="3000"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、曾博彥、黃安氏原</a:t>
            </a:r>
          </a:p>
        </p:txBody>
      </p:sp>
    </p:spTree>
    <p:extLst>
      <p:ext uri="{BB962C8B-B14F-4D97-AF65-F5344CB8AC3E}">
        <p14:creationId xmlns:p14="http://schemas.microsoft.com/office/powerpoint/2010/main" val="30624019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800" b="1" dirty="0">
                <a:latin typeface="MV Boli" panose="02000500030200090000" pitchFamily="2" charset="0"/>
                <a:cs typeface="MV Boli" panose="02000500030200090000" pitchFamily="2" charset="0"/>
              </a:rPr>
              <a:t>Crawling Procedure</a:t>
            </a:r>
            <a:endParaRPr lang="zh-TW" altLang="en-US" sz="4800" b="1" dirty="0">
              <a:latin typeface="MV Boli" panose="02000500030200090000" pitchFamily="2" charset="0"/>
              <a:cs typeface="MV Boli" panose="02000500030200090000" pitchFamily="2" charset="0"/>
            </a:endParaRPr>
          </a:p>
        </p:txBody>
      </p:sp>
      <p:sp>
        <p:nvSpPr>
          <p:cNvPr id="4" name="流程圖: 磁碟 3"/>
          <p:cNvSpPr/>
          <p:nvPr/>
        </p:nvSpPr>
        <p:spPr>
          <a:xfrm>
            <a:off x="8693835" y="2096084"/>
            <a:ext cx="970672" cy="1109375"/>
          </a:xfrm>
          <a:prstGeom prst="flowChartMagneticDisk">
            <a:avLst/>
          </a:prstGeom>
          <a:solidFill>
            <a:srgbClr val="7DBEFF"/>
          </a:solidFill>
          <a:ln w="50800">
            <a:solidFill>
              <a:srgbClr val="EAF2FA"/>
            </a:solidFill>
          </a:ln>
          <a:effectLst>
            <a:outerShdw blurRad="50800" dist="38100" algn="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32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rPr>
              <a:t>DB</a:t>
            </a:r>
            <a:endParaRPr lang="zh-TW" altLang="en-US" sz="32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5" name="文字方塊 4"/>
          <p:cNvSpPr txBox="1"/>
          <p:nvPr/>
        </p:nvSpPr>
        <p:spPr>
          <a:xfrm>
            <a:off x="2011683" y="2355812"/>
            <a:ext cx="3411414" cy="584775"/>
          </a:xfrm>
          <a:prstGeom prst="rect">
            <a:avLst/>
          </a:prstGeom>
          <a:noFill/>
        </p:spPr>
        <p:txBody>
          <a:bodyPr wrap="square" rtlCol="0">
            <a:spAutoFit/>
          </a:bodyPr>
          <a:lstStyle/>
          <a:p>
            <a:pPr algn="ctr"/>
            <a:r>
              <a:rPr lang="en-US" altLang="zh-TW" sz="3200" dirty="0">
                <a:latin typeface="MV Boli" panose="02000500030200090000" pitchFamily="2" charset="0"/>
                <a:cs typeface="MV Boli" panose="02000500030200090000" pitchFamily="2" charset="0"/>
              </a:rPr>
              <a:t>Search All Shops</a:t>
            </a:r>
          </a:p>
        </p:txBody>
      </p:sp>
      <p:sp>
        <p:nvSpPr>
          <p:cNvPr id="6" name="文字方塊 5"/>
          <p:cNvSpPr txBox="1"/>
          <p:nvPr/>
        </p:nvSpPr>
        <p:spPr>
          <a:xfrm>
            <a:off x="1589649" y="4915941"/>
            <a:ext cx="4248443" cy="584775"/>
          </a:xfrm>
          <a:prstGeom prst="rect">
            <a:avLst/>
          </a:prstGeom>
          <a:noFill/>
        </p:spPr>
        <p:txBody>
          <a:bodyPr wrap="square" rtlCol="0">
            <a:spAutoFit/>
          </a:bodyPr>
          <a:lstStyle/>
          <a:p>
            <a:pPr algn="ctr"/>
            <a:r>
              <a:rPr lang="en-US" altLang="zh-TW" sz="3200" dirty="0">
                <a:latin typeface="MV Boli" panose="02000500030200090000" pitchFamily="2" charset="0"/>
                <a:cs typeface="MV Boli" panose="02000500030200090000" pitchFamily="2" charset="0"/>
              </a:rPr>
              <a:t>Shop Reviews/ Reply</a:t>
            </a:r>
          </a:p>
        </p:txBody>
      </p:sp>
      <p:sp>
        <p:nvSpPr>
          <p:cNvPr id="7" name="文字方塊 6"/>
          <p:cNvSpPr txBox="1"/>
          <p:nvPr/>
        </p:nvSpPr>
        <p:spPr>
          <a:xfrm>
            <a:off x="2419641" y="3623838"/>
            <a:ext cx="2602523" cy="584775"/>
          </a:xfrm>
          <a:prstGeom prst="rect">
            <a:avLst/>
          </a:prstGeom>
          <a:noFill/>
        </p:spPr>
        <p:txBody>
          <a:bodyPr wrap="square" rtlCol="0">
            <a:spAutoFit/>
          </a:bodyPr>
          <a:lstStyle/>
          <a:p>
            <a:pPr algn="ctr"/>
            <a:r>
              <a:rPr lang="en-US" altLang="zh-TW" sz="3200" dirty="0">
                <a:latin typeface="MV Boli" panose="02000500030200090000" pitchFamily="2" charset="0"/>
                <a:cs typeface="MV Boli" panose="02000500030200090000" pitchFamily="2" charset="0"/>
              </a:rPr>
              <a:t>Shop Details</a:t>
            </a:r>
          </a:p>
        </p:txBody>
      </p:sp>
      <p:cxnSp>
        <p:nvCxnSpPr>
          <p:cNvPr id="10" name="直線單箭頭接點 9"/>
          <p:cNvCxnSpPr>
            <a:stCxn id="5" idx="3"/>
            <a:endCxn id="4" idx="2"/>
          </p:cNvCxnSpPr>
          <p:nvPr/>
        </p:nvCxnSpPr>
        <p:spPr>
          <a:xfrm>
            <a:off x="5423097" y="2648200"/>
            <a:ext cx="3270738" cy="2572"/>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肘形接點 11"/>
          <p:cNvCxnSpPr>
            <a:stCxn id="7" idx="3"/>
            <a:endCxn id="4" idx="3"/>
          </p:cNvCxnSpPr>
          <p:nvPr/>
        </p:nvCxnSpPr>
        <p:spPr>
          <a:xfrm flipV="1">
            <a:off x="5022164" y="3205459"/>
            <a:ext cx="4157007" cy="710767"/>
          </a:xfrm>
          <a:prstGeom prst="bentConnector2">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肘形接點 13"/>
          <p:cNvCxnSpPr>
            <a:stCxn id="6" idx="3"/>
            <a:endCxn id="4" idx="4"/>
          </p:cNvCxnSpPr>
          <p:nvPr/>
        </p:nvCxnSpPr>
        <p:spPr>
          <a:xfrm flipV="1">
            <a:off x="5838092" y="2650772"/>
            <a:ext cx="3826415" cy="2557557"/>
          </a:xfrm>
          <a:prstGeom prst="bentConnector3">
            <a:avLst>
              <a:gd name="adj1" fmla="val 105974"/>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stCxn id="5" idx="2"/>
            <a:endCxn id="7" idx="0"/>
          </p:cNvCxnSpPr>
          <p:nvPr/>
        </p:nvCxnSpPr>
        <p:spPr>
          <a:xfrm>
            <a:off x="3717390" y="2940587"/>
            <a:ext cx="3513" cy="68325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7" idx="2"/>
            <a:endCxn id="6" idx="0"/>
          </p:cNvCxnSpPr>
          <p:nvPr/>
        </p:nvCxnSpPr>
        <p:spPr>
          <a:xfrm flipH="1">
            <a:off x="3713871" y="4208613"/>
            <a:ext cx="7032" cy="707328"/>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橢圓 34"/>
          <p:cNvSpPr/>
          <p:nvPr/>
        </p:nvSpPr>
        <p:spPr>
          <a:xfrm>
            <a:off x="317693" y="2865517"/>
            <a:ext cx="2258082" cy="611779"/>
          </a:xfrm>
          <a:prstGeom prst="ellipse">
            <a:avLst/>
          </a:prstGeom>
          <a:ln w="50800">
            <a:solidFill>
              <a:schemeClr val="accent4">
                <a:lumMod val="40000"/>
                <a:lumOff val="60000"/>
              </a:schemeClr>
            </a:solidFill>
          </a:ln>
          <a:effectLst>
            <a:outerShdw blurRad="50800" dist="38100" algn="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8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rPr>
              <a:t>Shop ID</a:t>
            </a:r>
            <a:endParaRPr lang="zh-TW" altLang="en-US" sz="28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36" name="橢圓 35"/>
          <p:cNvSpPr/>
          <p:nvPr/>
        </p:nvSpPr>
        <p:spPr>
          <a:xfrm>
            <a:off x="299524" y="4115416"/>
            <a:ext cx="2580250" cy="711822"/>
          </a:xfrm>
          <a:prstGeom prst="ellipse">
            <a:avLst/>
          </a:prstGeom>
          <a:ln w="50800">
            <a:solidFill>
              <a:schemeClr val="accent4">
                <a:lumMod val="40000"/>
                <a:lumOff val="60000"/>
              </a:schemeClr>
            </a:solidFill>
          </a:ln>
          <a:effectLst>
            <a:outerShdw blurRad="50800" dist="38100" algn="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4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rPr>
              <a:t>Comment ID</a:t>
            </a:r>
            <a:endParaRPr lang="zh-TW" altLang="en-US" sz="24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45865615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800" b="1" dirty="0">
                <a:latin typeface="MV Boli" panose="02000500030200090000" pitchFamily="2" charset="0"/>
                <a:cs typeface="MV Boli" panose="02000500030200090000" pitchFamily="2" charset="0"/>
              </a:rPr>
              <a:t>Crawling Hierarchy  </a:t>
            </a:r>
            <a:endParaRPr lang="zh-TW" altLang="en-US" sz="4800" b="1" dirty="0">
              <a:latin typeface="MV Boli" panose="02000500030200090000" pitchFamily="2" charset="0"/>
              <a:cs typeface="MV Boli" panose="02000500030200090000" pitchFamily="2" charset="0"/>
            </a:endParaRPr>
          </a:p>
        </p:txBody>
      </p:sp>
      <p:sp>
        <p:nvSpPr>
          <p:cNvPr id="5" name="文字方塊 4"/>
          <p:cNvSpPr txBox="1"/>
          <p:nvPr/>
        </p:nvSpPr>
        <p:spPr>
          <a:xfrm>
            <a:off x="1595390" y="1956563"/>
            <a:ext cx="2860700" cy="584775"/>
          </a:xfrm>
          <a:prstGeom prst="rect">
            <a:avLst/>
          </a:prstGeom>
          <a:noFill/>
        </p:spPr>
        <p:txBody>
          <a:bodyPr wrap="square" rtlCol="0">
            <a:spAutoFit/>
          </a:bodyPr>
          <a:lstStyle/>
          <a:p>
            <a:pPr algn="ctr"/>
            <a:r>
              <a:rPr lang="en-US" altLang="zh-TW" sz="3200" dirty="0">
                <a:latin typeface="MV Boli" panose="02000500030200090000" pitchFamily="2" charset="0"/>
                <a:cs typeface="MV Boli" panose="02000500030200090000" pitchFamily="2" charset="0"/>
              </a:rPr>
              <a:t>Get List  </a:t>
            </a:r>
          </a:p>
        </p:txBody>
      </p:sp>
      <p:sp>
        <p:nvSpPr>
          <p:cNvPr id="6" name="文字方塊 5"/>
          <p:cNvSpPr txBox="1"/>
          <p:nvPr/>
        </p:nvSpPr>
        <p:spPr>
          <a:xfrm>
            <a:off x="1470170" y="4512509"/>
            <a:ext cx="3111140" cy="584775"/>
          </a:xfrm>
          <a:prstGeom prst="rect">
            <a:avLst/>
          </a:prstGeom>
          <a:noFill/>
        </p:spPr>
        <p:txBody>
          <a:bodyPr wrap="square" rtlCol="0">
            <a:spAutoFit/>
          </a:bodyPr>
          <a:lstStyle/>
          <a:p>
            <a:pPr algn="ctr"/>
            <a:r>
              <a:rPr lang="en-US" altLang="zh-TW" sz="3200" dirty="0">
                <a:latin typeface="MV Boli" panose="02000500030200090000" pitchFamily="2" charset="0"/>
                <a:cs typeface="MV Boli" panose="02000500030200090000" pitchFamily="2" charset="0"/>
              </a:rPr>
              <a:t>Get Comments</a:t>
            </a:r>
          </a:p>
        </p:txBody>
      </p:sp>
      <p:sp>
        <p:nvSpPr>
          <p:cNvPr id="7" name="文字方塊 6"/>
          <p:cNvSpPr txBox="1"/>
          <p:nvPr/>
        </p:nvSpPr>
        <p:spPr>
          <a:xfrm>
            <a:off x="1595390" y="3185336"/>
            <a:ext cx="2860700" cy="584775"/>
          </a:xfrm>
          <a:prstGeom prst="rect">
            <a:avLst/>
          </a:prstGeom>
          <a:noFill/>
        </p:spPr>
        <p:txBody>
          <a:bodyPr wrap="square" rtlCol="0">
            <a:spAutoFit/>
          </a:bodyPr>
          <a:lstStyle/>
          <a:p>
            <a:pPr algn="ctr"/>
            <a:r>
              <a:rPr lang="en-US" altLang="zh-TW" sz="3200" dirty="0">
                <a:latin typeface="MV Boli" panose="02000500030200090000" pitchFamily="2" charset="0"/>
                <a:cs typeface="MV Boli" panose="02000500030200090000" pitchFamily="2" charset="0"/>
              </a:rPr>
              <a:t>Get Detail</a:t>
            </a:r>
          </a:p>
        </p:txBody>
      </p:sp>
      <p:cxnSp>
        <p:nvCxnSpPr>
          <p:cNvPr id="10" name="直線單箭頭接點 9"/>
          <p:cNvCxnSpPr>
            <a:stCxn id="5" idx="3"/>
            <a:endCxn id="19" idx="1"/>
          </p:cNvCxnSpPr>
          <p:nvPr/>
        </p:nvCxnSpPr>
        <p:spPr>
          <a:xfrm>
            <a:off x="4456090" y="2248951"/>
            <a:ext cx="1062952" cy="4689"/>
          </a:xfrm>
          <a:prstGeom prst="straightConnector1">
            <a:avLst/>
          </a:prstGeom>
          <a:ln w="57150">
            <a:solidFill>
              <a:schemeClr val="accent4"/>
            </a:solidFill>
            <a:tailEnd type="triangle"/>
          </a:ln>
        </p:spPr>
        <p:style>
          <a:lnRef idx="1">
            <a:schemeClr val="accent5"/>
          </a:lnRef>
          <a:fillRef idx="0">
            <a:schemeClr val="accent5"/>
          </a:fillRef>
          <a:effectRef idx="0">
            <a:schemeClr val="accent5"/>
          </a:effectRef>
          <a:fontRef idx="minor">
            <a:schemeClr val="tx1"/>
          </a:fontRef>
        </p:style>
      </p:cxnSp>
      <p:cxnSp>
        <p:nvCxnSpPr>
          <p:cNvPr id="22" name="直線單箭頭接點 21"/>
          <p:cNvCxnSpPr>
            <a:stCxn id="5" idx="2"/>
            <a:endCxn id="7" idx="0"/>
          </p:cNvCxnSpPr>
          <p:nvPr/>
        </p:nvCxnSpPr>
        <p:spPr>
          <a:xfrm>
            <a:off x="3025740" y="2541338"/>
            <a:ext cx="0" cy="64399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4" name="直線單箭頭接點 23"/>
          <p:cNvCxnSpPr>
            <a:stCxn id="7" idx="2"/>
            <a:endCxn id="6" idx="0"/>
          </p:cNvCxnSpPr>
          <p:nvPr/>
        </p:nvCxnSpPr>
        <p:spPr>
          <a:xfrm>
            <a:off x="3025740" y="3770111"/>
            <a:ext cx="0" cy="74239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9" name="文字方塊 18"/>
          <p:cNvSpPr txBox="1"/>
          <p:nvPr/>
        </p:nvSpPr>
        <p:spPr>
          <a:xfrm>
            <a:off x="5519042" y="1961252"/>
            <a:ext cx="1876850" cy="584775"/>
          </a:xfrm>
          <a:prstGeom prst="rect">
            <a:avLst/>
          </a:prstGeom>
          <a:noFill/>
        </p:spPr>
        <p:txBody>
          <a:bodyPr wrap="square" rtlCol="0">
            <a:spAutoFit/>
          </a:bodyPr>
          <a:lstStyle/>
          <a:p>
            <a:r>
              <a:rPr lang="en-US" altLang="zh-TW" sz="3200" dirty="0">
                <a:latin typeface="MV Boli" panose="02000500030200090000" pitchFamily="2" charset="0"/>
                <a:cs typeface="MV Boli" panose="02000500030200090000" pitchFamily="2" charset="0"/>
              </a:rPr>
              <a:t>Shop ID</a:t>
            </a:r>
            <a:endParaRPr lang="zh-TW" altLang="en-US" sz="3200" dirty="0">
              <a:latin typeface="MV Boli" panose="02000500030200090000" pitchFamily="2" charset="0"/>
              <a:cs typeface="MV Boli" panose="02000500030200090000" pitchFamily="2" charset="0"/>
            </a:endParaRPr>
          </a:p>
        </p:txBody>
      </p:sp>
      <p:cxnSp>
        <p:nvCxnSpPr>
          <p:cNvPr id="27" name="直線單箭頭接點 26"/>
          <p:cNvCxnSpPr>
            <a:stCxn id="7" idx="3"/>
            <a:endCxn id="30" idx="1"/>
          </p:cNvCxnSpPr>
          <p:nvPr/>
        </p:nvCxnSpPr>
        <p:spPr>
          <a:xfrm>
            <a:off x="4456090" y="3477724"/>
            <a:ext cx="1223490" cy="289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5679580" y="3249788"/>
            <a:ext cx="5151549" cy="461665"/>
          </a:xfrm>
          <a:prstGeom prst="rect">
            <a:avLst/>
          </a:prstGeom>
          <a:noFill/>
        </p:spPr>
        <p:txBody>
          <a:bodyPr wrap="square" rtlCol="0">
            <a:spAutoFit/>
          </a:bodyPr>
          <a:lstStyle/>
          <a:p>
            <a:r>
              <a:rPr lang="en-US" altLang="zh-TW" sz="2400" dirty="0" err="1">
                <a:latin typeface="MV Boli" panose="02000500030200090000" pitchFamily="2" charset="0"/>
                <a:cs typeface="MV Boli" panose="02000500030200090000" pitchFamily="2" charset="0"/>
              </a:rPr>
              <a:t>ShopID</a:t>
            </a:r>
            <a:r>
              <a:rPr lang="en-US" altLang="zh-TW" sz="2400" dirty="0">
                <a:latin typeface="MV Boli" panose="02000500030200090000" pitchFamily="2" charset="0"/>
                <a:cs typeface="MV Boli" panose="02000500030200090000" pitchFamily="2" charset="0"/>
              </a:rPr>
              <a:t>/URL/review</a:t>
            </a:r>
            <a:r>
              <a:rPr lang="zh-TW" altLang="en-US" sz="2400" dirty="0">
                <a:latin typeface="MV Boli" panose="02000500030200090000" pitchFamily="2" charset="0"/>
                <a:cs typeface="MV Boli" panose="02000500030200090000" pitchFamily="2" charset="0"/>
              </a:rPr>
              <a:t> </a:t>
            </a:r>
            <a:r>
              <a:rPr lang="en-US" altLang="zh-TW" sz="2400" dirty="0">
                <a:latin typeface="MV Boli" panose="02000500030200090000" pitchFamily="2" charset="0"/>
                <a:cs typeface="MV Boli" panose="02000500030200090000" pitchFamily="2" charset="0"/>
              </a:rPr>
              <a:t>intro/ details</a:t>
            </a:r>
            <a:endParaRPr lang="zh-TW" altLang="en-US" sz="2400" dirty="0">
              <a:latin typeface="MV Boli" panose="02000500030200090000" pitchFamily="2" charset="0"/>
              <a:cs typeface="MV Boli" panose="02000500030200090000" pitchFamily="2" charset="0"/>
            </a:endParaRPr>
          </a:p>
        </p:txBody>
      </p:sp>
      <p:cxnSp>
        <p:nvCxnSpPr>
          <p:cNvPr id="33" name="直線單箭頭接點 32"/>
          <p:cNvCxnSpPr>
            <a:stCxn id="6" idx="3"/>
            <a:endCxn id="62" idx="1"/>
          </p:cNvCxnSpPr>
          <p:nvPr/>
        </p:nvCxnSpPr>
        <p:spPr>
          <a:xfrm flipV="1">
            <a:off x="4581310" y="4790941"/>
            <a:ext cx="1098269" cy="1395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6" idx="2"/>
            <a:endCxn id="46" idx="0"/>
          </p:cNvCxnSpPr>
          <p:nvPr/>
        </p:nvCxnSpPr>
        <p:spPr>
          <a:xfrm>
            <a:off x="3025740" y="5097284"/>
            <a:ext cx="3443" cy="752252"/>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6" name="文字方塊 45"/>
          <p:cNvSpPr txBox="1"/>
          <p:nvPr/>
        </p:nvSpPr>
        <p:spPr>
          <a:xfrm>
            <a:off x="1067357" y="5849536"/>
            <a:ext cx="3923652" cy="584775"/>
          </a:xfrm>
          <a:prstGeom prst="rect">
            <a:avLst/>
          </a:prstGeom>
          <a:noFill/>
        </p:spPr>
        <p:txBody>
          <a:bodyPr wrap="square" rtlCol="0">
            <a:spAutoFit/>
          </a:bodyPr>
          <a:lstStyle/>
          <a:p>
            <a:pPr algn="ctr"/>
            <a:r>
              <a:rPr lang="en-US" altLang="zh-TW" sz="3200" dirty="0">
                <a:latin typeface="MV Boli" panose="02000500030200090000" pitchFamily="2" charset="0"/>
                <a:cs typeface="MV Boli" panose="02000500030200090000" pitchFamily="2" charset="0"/>
              </a:rPr>
              <a:t>Get Review/ Reply</a:t>
            </a:r>
          </a:p>
        </p:txBody>
      </p:sp>
      <p:sp>
        <p:nvSpPr>
          <p:cNvPr id="62" name="文字方塊 61"/>
          <p:cNvSpPr txBox="1"/>
          <p:nvPr/>
        </p:nvSpPr>
        <p:spPr>
          <a:xfrm>
            <a:off x="5679579" y="4560108"/>
            <a:ext cx="5473525" cy="461665"/>
          </a:xfrm>
          <a:prstGeom prst="rect">
            <a:avLst/>
          </a:prstGeom>
          <a:noFill/>
        </p:spPr>
        <p:txBody>
          <a:bodyPr wrap="square" rtlCol="0">
            <a:spAutoFit/>
          </a:bodyPr>
          <a:lstStyle/>
          <a:p>
            <a:r>
              <a:rPr lang="en-US" altLang="zh-TW" sz="2400" dirty="0">
                <a:latin typeface="MV Boli" panose="02000500030200090000" pitchFamily="2" charset="0"/>
                <a:cs typeface="MV Boli" panose="02000500030200090000" pitchFamily="2" charset="0"/>
              </a:rPr>
              <a:t>Comment ID List, comment, index</a:t>
            </a:r>
            <a:endParaRPr lang="zh-TW" altLang="en-US" sz="24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34600937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r"/>
            <a:r>
              <a:rPr lang="en-US" altLang="zh-TW" b="1"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System Analysis and Design -- Transferring Data</a:t>
            </a:r>
            <a:endParaRPr lang="zh-TW" altLang="en-US" b="1"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3" name="文字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23749710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800" b="1">
                <a:latin typeface="MV Boli" panose="02000500030200090000" pitchFamily="2" charset="0"/>
                <a:cs typeface="MV Boli" panose="02000500030200090000" pitchFamily="2" charset="0"/>
              </a:rPr>
              <a:t>Transferring Database</a:t>
            </a:r>
            <a:endParaRPr lang="zh-TW" altLang="en-US" sz="4800" b="1" dirty="0">
              <a:latin typeface="MV Boli" panose="02000500030200090000" pitchFamily="2" charset="0"/>
              <a:cs typeface="MV Boli" panose="02000500030200090000" pitchFamily="2" charset="0"/>
            </a:endParaRPr>
          </a:p>
        </p:txBody>
      </p:sp>
      <p:sp>
        <p:nvSpPr>
          <p:cNvPr id="3" name="內容版面配置區 2"/>
          <p:cNvSpPr>
            <a:spLocks noGrp="1"/>
          </p:cNvSpPr>
          <p:nvPr>
            <p:ph idx="1"/>
          </p:nvPr>
        </p:nvSpPr>
        <p:spPr/>
        <p:txBody>
          <a:bodyPr>
            <a:normAutofit/>
          </a:bodyPr>
          <a:lstStyle/>
          <a:p>
            <a:r>
              <a:rPr lang="en-US" altLang="zh-TW" sz="3200" dirty="0">
                <a:latin typeface="MV Boli" panose="02000500030200090000" pitchFamily="2" charset="0"/>
                <a:cs typeface="MV Boli" panose="02000500030200090000" pitchFamily="2" charset="0"/>
              </a:rPr>
              <a:t>Transferring traditional database into the</a:t>
            </a:r>
            <a:r>
              <a:rPr lang="en-US" altLang="zh-TW" sz="3200" dirty="0">
                <a:latin typeface="MV Boli" panose="02000500030200090000" pitchFamily="2" charset="0"/>
                <a:cs typeface="MV Boli" panose="02000500030200090000" pitchFamily="2" charset="0"/>
                <a:sym typeface="Wingdings" panose="05000000000000000000" pitchFamily="2" charset="2"/>
              </a:rPr>
              <a:t> </a:t>
            </a:r>
            <a:r>
              <a:rPr lang="en-US" altLang="zh-TW" sz="3200" dirty="0">
                <a:latin typeface="MV Boli" panose="02000500030200090000" pitchFamily="2" charset="0"/>
                <a:cs typeface="MV Boli" panose="02000500030200090000" pitchFamily="2" charset="0"/>
              </a:rPr>
              <a:t>graph database</a:t>
            </a:r>
          </a:p>
          <a:p>
            <a:r>
              <a:rPr lang="en-US" altLang="zh-TW" sz="3200" dirty="0">
                <a:latin typeface="MV Boli" panose="02000500030200090000" pitchFamily="2" charset="0"/>
                <a:cs typeface="MV Boli" panose="02000500030200090000" pitchFamily="2" charset="0"/>
              </a:rPr>
              <a:t>MySQL </a:t>
            </a:r>
            <a:r>
              <a:rPr lang="en-US" altLang="zh-TW" sz="3200" dirty="0">
                <a:latin typeface="MV Boli" panose="02000500030200090000" pitchFamily="2" charset="0"/>
                <a:cs typeface="MV Boli" panose="02000500030200090000" pitchFamily="2" charset="0"/>
                <a:sym typeface="Wingdings" panose="05000000000000000000" pitchFamily="2" charset="2"/>
              </a:rPr>
              <a:t></a:t>
            </a:r>
            <a:r>
              <a:rPr lang="en-US" altLang="zh-TW" sz="3200" dirty="0">
                <a:latin typeface="MV Boli" panose="02000500030200090000" pitchFamily="2" charset="0"/>
                <a:cs typeface="MV Boli" panose="02000500030200090000" pitchFamily="2" charset="0"/>
              </a:rPr>
              <a:t> NoSQL (Neo4j)</a:t>
            </a:r>
          </a:p>
          <a:p>
            <a:endParaRPr lang="en-US" altLang="zh-TW" sz="3200" dirty="0">
              <a:latin typeface="MV Boli" panose="02000500030200090000" pitchFamily="2" charset="0"/>
              <a:cs typeface="MV Boli" panose="02000500030200090000" pitchFamily="2" charset="0"/>
            </a:endParaRPr>
          </a:p>
          <a:p>
            <a:pPr marL="0" indent="0">
              <a:buNone/>
            </a:pPr>
            <a:r>
              <a:rPr lang="en-US" altLang="zh-TW" sz="3200" dirty="0">
                <a:latin typeface="MV Boli" panose="02000500030200090000" pitchFamily="2" charset="0"/>
                <a:cs typeface="MV Boli" panose="02000500030200090000" pitchFamily="2" charset="0"/>
              </a:rPr>
              <a:t> </a:t>
            </a:r>
          </a:p>
          <a:p>
            <a:pPr marL="0" indent="0" algn="ctr">
              <a:buNone/>
            </a:pPr>
            <a:endParaRPr lang="en-US" altLang="zh-TW" sz="3600" dirty="0">
              <a:latin typeface="MV Boli" panose="02000500030200090000" pitchFamily="2" charset="0"/>
              <a:cs typeface="MV Boli" panose="02000500030200090000" pitchFamily="2" charset="0"/>
            </a:endParaRPr>
          </a:p>
          <a:p>
            <a:pPr marL="0" indent="0" algn="ctr">
              <a:buNone/>
            </a:pPr>
            <a:endParaRPr lang="en-US" altLang="zh-TW" sz="3600" dirty="0">
              <a:latin typeface="MV Boli" panose="02000500030200090000" pitchFamily="2" charset="0"/>
              <a:cs typeface="MV Boli" panose="02000500030200090000" pitchFamily="2" charset="0"/>
            </a:endParaRPr>
          </a:p>
        </p:txBody>
      </p:sp>
      <p:pic>
        <p:nvPicPr>
          <p:cNvPr id="1030" name="Picture 6"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737" y="2572217"/>
            <a:ext cx="4981038" cy="3739683"/>
          </a:xfrm>
          <a:prstGeom prst="rect">
            <a:avLst/>
          </a:prstGeom>
          <a:ln w="127000" cap="rnd">
            <a:solidFill>
              <a:schemeClr val="accent5">
                <a:lumMod val="20000"/>
                <a:lumOff val="80000"/>
              </a:schemeClr>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305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800" b="1" dirty="0">
                <a:latin typeface="MV Boli" panose="02000500030200090000" pitchFamily="2" charset="0"/>
                <a:cs typeface="MV Boli" panose="02000500030200090000" pitchFamily="2" charset="0"/>
              </a:rPr>
              <a:t>How to Transfer Database</a:t>
            </a:r>
            <a:endParaRPr lang="zh-TW" altLang="en-US" sz="4800" b="1" dirty="0">
              <a:latin typeface="MV Boli" panose="02000500030200090000" pitchFamily="2" charset="0"/>
              <a:cs typeface="MV Boli" panose="02000500030200090000" pitchFamily="2" charset="0"/>
            </a:endParaRPr>
          </a:p>
        </p:txBody>
      </p:sp>
      <p:sp>
        <p:nvSpPr>
          <p:cNvPr id="3" name="內容版面配置區 2"/>
          <p:cNvSpPr>
            <a:spLocks noGrp="1"/>
          </p:cNvSpPr>
          <p:nvPr>
            <p:ph idx="1"/>
          </p:nvPr>
        </p:nvSpPr>
        <p:spPr/>
        <p:txBody>
          <a:bodyPr>
            <a:normAutofit fontScale="92500" lnSpcReduction="10000"/>
          </a:bodyPr>
          <a:lstStyle/>
          <a:p>
            <a:r>
              <a:rPr lang="en-US" altLang="zh-TW" sz="3200" dirty="0">
                <a:latin typeface="MV Boli" panose="02000500030200090000" pitchFamily="2" charset="0"/>
                <a:cs typeface="MV Boli" panose="02000500030200090000" pitchFamily="2" charset="0"/>
              </a:rPr>
              <a:t>MySQL </a:t>
            </a:r>
            <a:r>
              <a:rPr lang="en-US" altLang="zh-TW" sz="3200" dirty="0">
                <a:latin typeface="MV Boli" panose="02000500030200090000" pitchFamily="2" charset="0"/>
                <a:cs typeface="MV Boli" panose="02000500030200090000" pitchFamily="2" charset="0"/>
                <a:sym typeface="Wingdings" panose="05000000000000000000" pitchFamily="2" charset="2"/>
              </a:rPr>
              <a:t></a:t>
            </a:r>
            <a:r>
              <a:rPr lang="en-US" altLang="zh-TW" sz="3200" dirty="0">
                <a:latin typeface="MV Boli" panose="02000500030200090000" pitchFamily="2" charset="0"/>
                <a:cs typeface="MV Boli" panose="02000500030200090000" pitchFamily="2" charset="0"/>
              </a:rPr>
              <a:t> NoSQL (Neo4j):</a:t>
            </a:r>
          </a:p>
          <a:p>
            <a:pPr lvl="1"/>
            <a:r>
              <a:rPr lang="en-US" altLang="zh-TW" dirty="0">
                <a:latin typeface="MV Boli" panose="02000500030200090000" pitchFamily="2" charset="0"/>
                <a:cs typeface="MV Boli" panose="02000500030200090000" pitchFamily="2" charset="0"/>
              </a:rPr>
              <a:t>Get csv files exported from MySQL database</a:t>
            </a:r>
          </a:p>
          <a:p>
            <a:pPr marL="457200" lvl="1" indent="0">
              <a:buNone/>
            </a:pPr>
            <a:endParaRPr lang="en-US" altLang="zh-TW" dirty="0">
              <a:latin typeface="MV Boli" panose="02000500030200090000" pitchFamily="2" charset="0"/>
              <a:cs typeface="MV Boli" panose="02000500030200090000" pitchFamily="2" charset="0"/>
            </a:endParaRPr>
          </a:p>
          <a:p>
            <a:pPr lvl="1"/>
            <a:r>
              <a:rPr lang="en-US" altLang="zh-TW" dirty="0">
                <a:latin typeface="MV Boli" panose="02000500030200090000" pitchFamily="2" charset="0"/>
                <a:cs typeface="MV Boli" panose="02000500030200090000" pitchFamily="2" charset="0"/>
              </a:rPr>
              <a:t>Preprocessing to have “clean” data with python, panda package:</a:t>
            </a:r>
          </a:p>
          <a:p>
            <a:pPr lvl="2"/>
            <a:r>
              <a:rPr lang="en-US" altLang="zh-TW" dirty="0">
                <a:latin typeface="MV Boli" panose="02000500030200090000" pitchFamily="2" charset="0"/>
                <a:cs typeface="MV Boli" panose="02000500030200090000" pitchFamily="2" charset="0"/>
              </a:rPr>
              <a:t>Check for null data and drop rows have null data (336 shop doesn’t have price)</a:t>
            </a:r>
          </a:p>
          <a:p>
            <a:pPr lvl="2"/>
            <a:r>
              <a:rPr lang="en-US" altLang="zh-TW" dirty="0">
                <a:latin typeface="MV Boli" panose="02000500030200090000" pitchFamily="2" charset="0"/>
                <a:cs typeface="MV Boli" panose="02000500030200090000" pitchFamily="2" charset="0"/>
              </a:rPr>
              <a:t>Extract day, year, month from timestamp</a:t>
            </a:r>
          </a:p>
          <a:p>
            <a:pPr lvl="2"/>
            <a:r>
              <a:rPr lang="en-US" altLang="zh-TW" dirty="0">
                <a:latin typeface="MV Boli" panose="02000500030200090000" pitchFamily="2" charset="0"/>
                <a:cs typeface="MV Boli" panose="02000500030200090000" pitchFamily="2" charset="0"/>
              </a:rPr>
              <a:t>Extract category and </a:t>
            </a:r>
            <a:r>
              <a:rPr lang="en-US" altLang="zh-TW" dirty="0" err="1">
                <a:latin typeface="MV Boli" panose="02000500030200090000" pitchFamily="2" charset="0"/>
                <a:cs typeface="MV Boli" panose="02000500030200090000" pitchFamily="2" charset="0"/>
              </a:rPr>
              <a:t>shopId</a:t>
            </a:r>
            <a:r>
              <a:rPr lang="en-US" altLang="zh-TW" dirty="0">
                <a:latin typeface="MV Boli" panose="02000500030200090000" pitchFamily="2" charset="0"/>
                <a:cs typeface="MV Boli" panose="02000500030200090000" pitchFamily="2" charset="0"/>
              </a:rPr>
              <a:t> into another table for importing into the database</a:t>
            </a:r>
          </a:p>
          <a:p>
            <a:pPr lvl="2"/>
            <a:r>
              <a:rPr lang="en-US" altLang="zh-TW" dirty="0">
                <a:latin typeface="MV Boli" panose="02000500030200090000" pitchFamily="2" charset="0"/>
                <a:cs typeface="MV Boli" panose="02000500030200090000" pitchFamily="2" charset="0"/>
              </a:rPr>
              <a:t>Extract area(division) from address</a:t>
            </a:r>
          </a:p>
          <a:p>
            <a:pPr marL="914400" lvl="2" indent="0">
              <a:buNone/>
            </a:pPr>
            <a:endParaRPr lang="en-US" altLang="zh-TW" dirty="0">
              <a:latin typeface="MV Boli" panose="02000500030200090000" pitchFamily="2" charset="0"/>
              <a:cs typeface="MV Boli" panose="02000500030200090000" pitchFamily="2" charset="0"/>
            </a:endParaRPr>
          </a:p>
          <a:p>
            <a:pPr lvl="1"/>
            <a:r>
              <a:rPr lang="en-US" altLang="zh-TW" dirty="0">
                <a:latin typeface="MV Boli" panose="02000500030200090000" pitchFamily="2" charset="0"/>
                <a:cs typeface="MV Boli" panose="02000500030200090000" pitchFamily="2" charset="0"/>
              </a:rPr>
              <a:t>Loading the “clean” csv files with neo4j built-in function </a:t>
            </a:r>
          </a:p>
          <a:p>
            <a:pPr lvl="1"/>
            <a:r>
              <a:rPr lang="en-US" altLang="zh-TW" dirty="0">
                <a:latin typeface="MV Boli" panose="02000500030200090000" pitchFamily="2" charset="0"/>
                <a:cs typeface="MV Boli" panose="02000500030200090000" pitchFamily="2" charset="0"/>
              </a:rPr>
              <a:t>Delete any remaining duplicate if found</a:t>
            </a:r>
            <a:endParaRPr lang="en-US" altLang="zh-TW" sz="3200" dirty="0">
              <a:latin typeface="MV Boli" panose="02000500030200090000" pitchFamily="2" charset="0"/>
              <a:cs typeface="MV Boli" panose="02000500030200090000" pitchFamily="2" charset="0"/>
            </a:endParaRPr>
          </a:p>
          <a:p>
            <a:pPr marL="0" indent="0">
              <a:buNone/>
            </a:pPr>
            <a:r>
              <a:rPr lang="en-US" altLang="zh-TW" sz="3200" dirty="0">
                <a:latin typeface="MV Boli" panose="02000500030200090000" pitchFamily="2" charset="0"/>
                <a:cs typeface="MV Boli" panose="02000500030200090000" pitchFamily="2" charset="0"/>
              </a:rPr>
              <a:t> </a:t>
            </a:r>
          </a:p>
          <a:p>
            <a:pPr marL="0" indent="0" algn="ctr">
              <a:buNone/>
            </a:pPr>
            <a:endParaRPr lang="en-US" altLang="zh-TW" sz="3600" dirty="0">
              <a:latin typeface="MV Boli" panose="02000500030200090000" pitchFamily="2" charset="0"/>
              <a:cs typeface="MV Boli" panose="02000500030200090000" pitchFamily="2" charset="0"/>
            </a:endParaRPr>
          </a:p>
          <a:p>
            <a:pPr marL="0" indent="0" algn="ctr">
              <a:buNone/>
            </a:pPr>
            <a:endParaRPr lang="en-US" altLang="zh-TW" sz="36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35657162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800" b="1" dirty="0">
                <a:latin typeface="MV Boli" panose="02000500030200090000" pitchFamily="2" charset="0"/>
                <a:cs typeface="MV Boli" panose="02000500030200090000" pitchFamily="2" charset="0"/>
              </a:rPr>
              <a:t>Why Using Graph DBS?</a:t>
            </a:r>
            <a:endParaRPr lang="zh-TW" altLang="en-US" sz="4800" b="1" dirty="0">
              <a:latin typeface="MV Boli" panose="02000500030200090000" pitchFamily="2" charset="0"/>
              <a:cs typeface="MV Boli" panose="02000500030200090000" pitchFamily="2" charset="0"/>
            </a:endParaRPr>
          </a:p>
        </p:txBody>
      </p:sp>
      <p:sp>
        <p:nvSpPr>
          <p:cNvPr id="3" name="內容版面配置區 2"/>
          <p:cNvSpPr>
            <a:spLocks noGrp="1"/>
          </p:cNvSpPr>
          <p:nvPr>
            <p:ph sz="half" idx="1"/>
          </p:nvPr>
        </p:nvSpPr>
        <p:spPr>
          <a:ln>
            <a:solidFill>
              <a:srgbClr val="7DBEFF"/>
            </a:solidFill>
          </a:ln>
        </p:spPr>
        <p:txBody>
          <a:bodyPr>
            <a:noAutofit/>
          </a:bodyPr>
          <a:lstStyle/>
          <a:p>
            <a:pPr marL="0" indent="0">
              <a:buNone/>
            </a:pPr>
            <a:r>
              <a:rPr lang="en-US" altLang="zh-TW" sz="2400" dirty="0">
                <a:solidFill>
                  <a:srgbClr val="FF6699"/>
                </a:solidFill>
                <a:latin typeface="MV Boli" panose="02000500030200090000" pitchFamily="2" charset="0"/>
                <a:cs typeface="MV Boli" panose="02000500030200090000" pitchFamily="2" charset="0"/>
              </a:rPr>
              <a:t>-Author </a:t>
            </a:r>
            <a:r>
              <a:rPr lang="en-US" altLang="zh-TW" sz="2400" dirty="0">
                <a:solidFill>
                  <a:srgbClr val="7DBEFF"/>
                </a:solidFill>
                <a:latin typeface="MV Boli" panose="02000500030200090000" pitchFamily="2" charset="0"/>
                <a:cs typeface="MV Boli" panose="02000500030200090000" pitchFamily="2" charset="0"/>
              </a:rPr>
              <a:t>–Reviews</a:t>
            </a:r>
            <a:r>
              <a:rPr lang="en-US" altLang="zh-TW" sz="2400" dirty="0">
                <a:solidFill>
                  <a:srgbClr val="FFCF37"/>
                </a:solidFill>
                <a:latin typeface="MV Boli" panose="02000500030200090000" pitchFamily="2" charset="0"/>
                <a:cs typeface="MV Boli" panose="02000500030200090000" pitchFamily="2" charset="0"/>
              </a:rPr>
              <a:t> -Restaurants</a:t>
            </a:r>
          </a:p>
          <a:p>
            <a:endParaRPr lang="en-US" altLang="zh-TW" sz="2400" dirty="0">
              <a:latin typeface="MV Boli" panose="02000500030200090000" pitchFamily="2" charset="0"/>
              <a:cs typeface="MV Boli" panose="02000500030200090000" pitchFamily="2" charset="0"/>
            </a:endParaRPr>
          </a:p>
          <a:p>
            <a:endParaRPr lang="en-US" altLang="zh-TW" sz="2400" dirty="0">
              <a:latin typeface="MV Boli" panose="02000500030200090000" pitchFamily="2" charset="0"/>
              <a:cs typeface="MV Boli" panose="02000500030200090000" pitchFamily="2" charset="0"/>
            </a:endParaRPr>
          </a:p>
          <a:p>
            <a:endParaRPr lang="en-US" altLang="zh-TW" sz="2400" dirty="0">
              <a:latin typeface="MV Boli" panose="02000500030200090000" pitchFamily="2" charset="0"/>
              <a:cs typeface="MV Boli" panose="02000500030200090000" pitchFamily="2" charset="0"/>
            </a:endParaRPr>
          </a:p>
          <a:p>
            <a:endParaRPr lang="en-US" altLang="zh-TW" sz="2400" dirty="0">
              <a:latin typeface="MV Boli" panose="02000500030200090000" pitchFamily="2" charset="0"/>
              <a:cs typeface="MV Boli" panose="02000500030200090000" pitchFamily="2" charset="0"/>
            </a:endParaRPr>
          </a:p>
          <a:p>
            <a:pPr marL="0" indent="0">
              <a:buNone/>
            </a:pPr>
            <a:endParaRPr lang="en-US" altLang="zh-TW" sz="1600" dirty="0">
              <a:latin typeface="MV Boli" panose="02000500030200090000" pitchFamily="2" charset="0"/>
              <a:cs typeface="MV Boli" panose="02000500030200090000" pitchFamily="2" charset="0"/>
            </a:endParaRPr>
          </a:p>
          <a:p>
            <a:pPr marL="0" indent="0">
              <a:buNone/>
            </a:pPr>
            <a:endParaRPr lang="en-US" altLang="zh-TW" sz="1600" dirty="0">
              <a:latin typeface="MV Boli" panose="02000500030200090000" pitchFamily="2" charset="0"/>
              <a:cs typeface="MV Boli" panose="02000500030200090000" pitchFamily="2" charset="0"/>
            </a:endParaRPr>
          </a:p>
          <a:p>
            <a:endParaRPr lang="en-US" altLang="zh-TW" sz="2400" dirty="0">
              <a:latin typeface="MV Boli" panose="02000500030200090000" pitchFamily="2" charset="0"/>
              <a:cs typeface="MV Boli" panose="02000500030200090000" pitchFamily="2" charset="0"/>
            </a:endParaRPr>
          </a:p>
          <a:p>
            <a:pPr marL="0" indent="0">
              <a:buNone/>
            </a:pPr>
            <a:r>
              <a:rPr lang="en-US" altLang="zh-TW" sz="2400" dirty="0">
                <a:latin typeface="MV Boli" panose="02000500030200090000" pitchFamily="2" charset="0"/>
                <a:cs typeface="MV Boli" panose="02000500030200090000" pitchFamily="2" charset="0"/>
              </a:rPr>
              <a:t>Construct by Nodes, Relationships and Path patterns</a:t>
            </a:r>
          </a:p>
        </p:txBody>
      </p:sp>
      <p:sp>
        <p:nvSpPr>
          <p:cNvPr id="4" name="內容版面配置區 3"/>
          <p:cNvSpPr>
            <a:spLocks noGrp="1"/>
          </p:cNvSpPr>
          <p:nvPr>
            <p:ph sz="half" idx="2"/>
          </p:nvPr>
        </p:nvSpPr>
        <p:spPr>
          <a:noFill/>
          <a:ln>
            <a:solidFill>
              <a:srgbClr val="7DBEFF"/>
            </a:solidFill>
          </a:ln>
        </p:spPr>
        <p:txBody>
          <a:bodyPr>
            <a:normAutofit/>
          </a:bodyPr>
          <a:lstStyle/>
          <a:p>
            <a:pPr marL="0" indent="0" algn="ctr">
              <a:buNone/>
            </a:pPr>
            <a:r>
              <a:rPr lang="en-US" altLang="zh-TW" sz="3200" dirty="0">
                <a:latin typeface="MV Boli" panose="02000500030200090000" pitchFamily="2" charset="0"/>
                <a:cs typeface="MV Boli" panose="02000500030200090000" pitchFamily="2" charset="0"/>
              </a:rPr>
              <a:t>ADVANTAGES</a:t>
            </a:r>
          </a:p>
          <a:p>
            <a:r>
              <a:rPr lang="en-US" altLang="zh-TW" dirty="0">
                <a:latin typeface="MV Boli" panose="02000500030200090000" pitchFamily="2" charset="0"/>
                <a:cs typeface="MV Boli" panose="02000500030200090000" pitchFamily="2" charset="0"/>
              </a:rPr>
              <a:t>Faster than aggregations in MySQL </a:t>
            </a:r>
          </a:p>
          <a:p>
            <a:pPr lvl="1"/>
            <a:r>
              <a:rPr lang="en-US" altLang="zh-TW" dirty="0">
                <a:latin typeface="MV Boli" panose="02000500030200090000" pitchFamily="2" charset="0"/>
                <a:cs typeface="MV Boli" panose="02000500030200090000" pitchFamily="2" charset="0"/>
              </a:rPr>
              <a:t>Shorter searching time</a:t>
            </a:r>
          </a:p>
          <a:p>
            <a:r>
              <a:rPr lang="en-US" altLang="zh-TW" dirty="0">
                <a:latin typeface="MV Boli" panose="02000500030200090000" pitchFamily="2" charset="0"/>
                <a:cs typeface="MV Boli" panose="02000500030200090000" pitchFamily="2" charset="0"/>
              </a:rPr>
              <a:t>Rather flexible, data model can be evolved </a:t>
            </a:r>
          </a:p>
          <a:p>
            <a:pPr lvl="1"/>
            <a:r>
              <a:rPr lang="en-US" altLang="zh-TW" dirty="0">
                <a:latin typeface="MV Boli" panose="02000500030200090000" pitchFamily="2" charset="0"/>
                <a:cs typeface="MV Boli" panose="02000500030200090000" pitchFamily="2" charset="0"/>
              </a:rPr>
              <a:t>Therefore, it is easier to achieve function goals</a:t>
            </a:r>
          </a:p>
        </p:txBody>
      </p:sp>
      <p:sp>
        <p:nvSpPr>
          <p:cNvPr id="7" name="橢圓 6"/>
          <p:cNvSpPr/>
          <p:nvPr/>
        </p:nvSpPr>
        <p:spPr>
          <a:xfrm>
            <a:off x="1756703" y="2684763"/>
            <a:ext cx="856957" cy="827388"/>
          </a:xfrm>
          <a:prstGeom prst="ellipse">
            <a:avLst/>
          </a:prstGeom>
          <a:solidFill>
            <a:srgbClr val="FF6699"/>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8" name="橢圓 7"/>
          <p:cNvSpPr/>
          <p:nvPr/>
        </p:nvSpPr>
        <p:spPr>
          <a:xfrm>
            <a:off x="3462997" y="2447440"/>
            <a:ext cx="869852" cy="870718"/>
          </a:xfrm>
          <a:prstGeom prst="ellipse">
            <a:avLst/>
          </a:prstGeom>
          <a:solidFill>
            <a:srgbClr val="7DBEFF"/>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9" name="橢圓 8"/>
          <p:cNvSpPr/>
          <p:nvPr/>
        </p:nvSpPr>
        <p:spPr>
          <a:xfrm>
            <a:off x="2992901" y="3840673"/>
            <a:ext cx="872197" cy="906887"/>
          </a:xfrm>
          <a:prstGeom prst="ellipse">
            <a:avLst/>
          </a:prstGeom>
          <a:solidFill>
            <a:srgbClr val="FFCF37"/>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cxnSp>
        <p:nvCxnSpPr>
          <p:cNvPr id="13" name="直線單箭頭接點 12"/>
          <p:cNvCxnSpPr>
            <a:stCxn id="7" idx="6"/>
            <a:endCxn id="8" idx="2"/>
          </p:cNvCxnSpPr>
          <p:nvPr/>
        </p:nvCxnSpPr>
        <p:spPr>
          <a:xfrm flipV="1">
            <a:off x="2613660" y="2882799"/>
            <a:ext cx="849337" cy="215658"/>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8" idx="4"/>
            <a:endCxn id="9" idx="7"/>
          </p:cNvCxnSpPr>
          <p:nvPr/>
        </p:nvCxnSpPr>
        <p:spPr>
          <a:xfrm flipH="1">
            <a:off x="3737368" y="3318158"/>
            <a:ext cx="160555" cy="655326"/>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41243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160829" y="2484193"/>
            <a:ext cx="9870342" cy="1889613"/>
          </a:xfrm>
        </p:spPr>
        <p:txBody>
          <a:bodyPr>
            <a:normAutofit/>
          </a:bodyPr>
          <a:lstStyle/>
          <a:p>
            <a:pPr algn="r"/>
            <a:r>
              <a:rPr lang="en-US" altLang="zh-TW" b="1"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System Analysis and Design -- Data Processing</a:t>
            </a:r>
            <a:endParaRPr lang="zh-TW" altLang="en-US" b="1"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06818257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800" b="1" dirty="0">
                <a:latin typeface="MV Boli" panose="02000500030200090000" pitchFamily="2" charset="0"/>
                <a:cs typeface="MV Boli" panose="02000500030200090000" pitchFamily="2" charset="0"/>
              </a:rPr>
              <a:t>Data Processing Subsystem </a:t>
            </a:r>
            <a:endParaRPr lang="zh-TW" altLang="en-US" sz="4800" b="1" dirty="0">
              <a:latin typeface="MV Boli" panose="02000500030200090000" pitchFamily="2" charset="0"/>
              <a:cs typeface="MV Boli" panose="02000500030200090000" pitchFamily="2" charset="0"/>
            </a:endParaRPr>
          </a:p>
        </p:txBody>
      </p:sp>
      <p:sp>
        <p:nvSpPr>
          <p:cNvPr id="3" name="內容版面配置區 2"/>
          <p:cNvSpPr>
            <a:spLocks noGrp="1"/>
          </p:cNvSpPr>
          <p:nvPr>
            <p:ph idx="1"/>
          </p:nvPr>
        </p:nvSpPr>
        <p:spPr/>
        <p:txBody>
          <a:bodyPr>
            <a:normAutofit/>
          </a:bodyPr>
          <a:lstStyle/>
          <a:p>
            <a:r>
              <a:rPr lang="en-US" altLang="zh-TW" sz="3200" dirty="0">
                <a:latin typeface="MV Boli" panose="02000500030200090000" pitchFamily="2" charset="0"/>
                <a:cs typeface="MV Boli" panose="02000500030200090000" pitchFamily="2" charset="0"/>
              </a:rPr>
              <a:t>Purpose</a:t>
            </a:r>
          </a:p>
          <a:p>
            <a:pPr lvl="1"/>
            <a:r>
              <a:rPr lang="en-US" altLang="zh-TW" sz="2800" dirty="0">
                <a:latin typeface="MV Boli" panose="02000500030200090000" pitchFamily="2" charset="0"/>
                <a:cs typeface="MV Boli" panose="02000500030200090000" pitchFamily="2" charset="0"/>
              </a:rPr>
              <a:t>Build user recommendations</a:t>
            </a:r>
          </a:p>
          <a:p>
            <a:r>
              <a:rPr lang="en-US" altLang="zh-TW" sz="3200" dirty="0">
                <a:latin typeface="MV Boli" panose="02000500030200090000" pitchFamily="2" charset="0"/>
                <a:cs typeface="MV Boli" panose="02000500030200090000" pitchFamily="2" charset="0"/>
              </a:rPr>
              <a:t>Steps</a:t>
            </a:r>
          </a:p>
          <a:p>
            <a:pPr lvl="1"/>
            <a:r>
              <a:rPr lang="en-US" altLang="zh-TW" sz="2800" dirty="0">
                <a:latin typeface="MV Boli" panose="02000500030200090000" pitchFamily="2" charset="0"/>
                <a:cs typeface="MV Boli" panose="02000500030200090000" pitchFamily="2" charset="0"/>
              </a:rPr>
              <a:t>Analyze the data pattern</a:t>
            </a:r>
          </a:p>
          <a:p>
            <a:pPr lvl="1"/>
            <a:r>
              <a:rPr lang="en-US" altLang="zh-TW" sz="2800" dirty="0">
                <a:latin typeface="MV Boli" panose="02000500030200090000" pitchFamily="2" charset="0"/>
                <a:cs typeface="MV Boli" panose="02000500030200090000" pitchFamily="2" charset="0"/>
              </a:rPr>
              <a:t>Evolving the initial data model</a:t>
            </a:r>
          </a:p>
          <a:p>
            <a:pPr marL="0" indent="0">
              <a:buNone/>
            </a:pPr>
            <a:endParaRPr lang="en-US" altLang="zh-TW" sz="3200" dirty="0">
              <a:latin typeface="MV Boli" panose="02000500030200090000" pitchFamily="2" charset="0"/>
              <a:cs typeface="MV Boli" panose="02000500030200090000" pitchFamily="2" charset="0"/>
            </a:endParaRPr>
          </a:p>
          <a:p>
            <a:endParaRPr lang="zh-TW" altLang="en-US" sz="32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00198954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0F38F0BD-D62F-4CDB-97CA-A37DDB23DE74}"/>
              </a:ext>
            </a:extLst>
          </p:cNvPr>
          <p:cNvSpPr>
            <a:spLocks noGrp="1"/>
          </p:cNvSpPr>
          <p:nvPr>
            <p:ph type="title"/>
          </p:nvPr>
        </p:nvSpPr>
        <p:spPr>
          <a:xfrm>
            <a:off x="668215" y="400294"/>
            <a:ext cx="10855569" cy="1325563"/>
          </a:xfrm>
        </p:spPr>
        <p:txBody>
          <a:bodyPr/>
          <a:lstStyle/>
          <a:p>
            <a:r>
              <a:rPr lang="en-US" altLang="zh-TW" dirty="0">
                <a:latin typeface="MV Boli" panose="02000500030200090000" pitchFamily="2" charset="0"/>
                <a:cs typeface="MV Boli" panose="02000500030200090000" pitchFamily="2" charset="0"/>
              </a:rPr>
              <a:t>Cypher Neo4j – Nodes and Relationship</a:t>
            </a:r>
            <a:endParaRPr lang="zh-TW" altLang="en-US" dirty="0">
              <a:latin typeface="MV Boli" panose="02000500030200090000" pitchFamily="2" charset="0"/>
              <a:cs typeface="MV Boli" panose="02000500030200090000" pitchFamily="2" charset="0"/>
            </a:endParaRPr>
          </a:p>
        </p:txBody>
      </p:sp>
      <p:pic>
        <p:nvPicPr>
          <p:cNvPr id="4" name="內容版面配置區 3">
            <a:extLst>
              <a:ext uri="{FF2B5EF4-FFF2-40B4-BE49-F238E27FC236}">
                <a16:creationId xmlns:a16="http://schemas.microsoft.com/office/drawing/2014/main" xmlns="" id="{4DD80656-F0B9-4001-9184-DAAFD07B9160}"/>
              </a:ext>
            </a:extLst>
          </p:cNvPr>
          <p:cNvPicPr>
            <a:picLocks noGrp="1" noChangeAspect="1"/>
          </p:cNvPicPr>
          <p:nvPr>
            <p:ph idx="1"/>
          </p:nvPr>
        </p:nvPicPr>
        <p:blipFill>
          <a:blip r:embed="rId2"/>
          <a:stretch>
            <a:fillRect/>
          </a:stretch>
        </p:blipFill>
        <p:spPr>
          <a:xfrm>
            <a:off x="1400907" y="2036708"/>
            <a:ext cx="8588810" cy="3950853"/>
          </a:xfrm>
          <a:prstGeom prst="rect">
            <a:avLst/>
          </a:prstGeom>
        </p:spPr>
      </p:pic>
    </p:spTree>
    <p:extLst>
      <p:ext uri="{BB962C8B-B14F-4D97-AF65-F5344CB8AC3E}">
        <p14:creationId xmlns:p14="http://schemas.microsoft.com/office/powerpoint/2010/main" val="98543479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0F38F0BD-D62F-4CDB-97CA-A37DDB23DE74}"/>
              </a:ext>
            </a:extLst>
          </p:cNvPr>
          <p:cNvSpPr>
            <a:spLocks noGrp="1"/>
          </p:cNvSpPr>
          <p:nvPr>
            <p:ph type="title"/>
          </p:nvPr>
        </p:nvSpPr>
        <p:spPr/>
        <p:txBody>
          <a:bodyPr/>
          <a:lstStyle/>
          <a:p>
            <a:r>
              <a:rPr lang="en-US" altLang="zh-TW" dirty="0">
                <a:latin typeface="MV Boli" panose="02000500030200090000" pitchFamily="2" charset="0"/>
                <a:cs typeface="MV Boli" panose="02000500030200090000" pitchFamily="2" charset="0"/>
              </a:rPr>
              <a:t>Cypher Neo4j - Patterns</a:t>
            </a:r>
            <a:endParaRPr lang="zh-TW" altLang="en-US" dirty="0">
              <a:latin typeface="MV Boli" panose="02000500030200090000" pitchFamily="2" charset="0"/>
              <a:cs typeface="MV Boli" panose="02000500030200090000" pitchFamily="2" charset="0"/>
            </a:endParaRPr>
          </a:p>
        </p:txBody>
      </p:sp>
      <p:sp>
        <p:nvSpPr>
          <p:cNvPr id="3" name="矩形 2">
            <a:extLst>
              <a:ext uri="{FF2B5EF4-FFF2-40B4-BE49-F238E27FC236}">
                <a16:creationId xmlns:a16="http://schemas.microsoft.com/office/drawing/2014/main" xmlns="" id="{37FC0FD1-8E33-44FC-ACED-25ABB06E54C6}"/>
              </a:ext>
            </a:extLst>
          </p:cNvPr>
          <p:cNvSpPr/>
          <p:nvPr/>
        </p:nvSpPr>
        <p:spPr>
          <a:xfrm>
            <a:off x="732690" y="2188368"/>
            <a:ext cx="10621110" cy="3539430"/>
          </a:xfrm>
          <a:prstGeom prst="rect">
            <a:avLst/>
          </a:prstGeom>
        </p:spPr>
        <p:txBody>
          <a:bodyPr wrap="square">
            <a:spAutoFit/>
          </a:bodyPr>
          <a:lstStyle/>
          <a:p>
            <a:pPr marL="342900" indent="-342900">
              <a:buFont typeface="Wingdings" panose="05000000000000000000" pitchFamily="2" charset="2"/>
              <a:buChar char="l"/>
            </a:pPr>
            <a:r>
              <a:rPr lang="en-US" altLang="zh-TW" sz="3200" dirty="0"/>
              <a:t>friend-of-a-friend (user)-[:KNOWS]-(friend)-[:KNOWS]-(</a:t>
            </a:r>
            <a:r>
              <a:rPr lang="en-US" altLang="zh-TW" sz="3200" dirty="0" err="1"/>
              <a:t>foaf</a:t>
            </a:r>
            <a:r>
              <a:rPr lang="en-US" altLang="zh-TW" sz="3200" dirty="0"/>
              <a:t>)</a:t>
            </a:r>
          </a:p>
          <a:p>
            <a:pPr marL="342900" indent="-342900">
              <a:buFont typeface="Wingdings" panose="05000000000000000000" pitchFamily="2" charset="2"/>
              <a:buChar char="l"/>
            </a:pPr>
            <a:r>
              <a:rPr lang="en-US" altLang="zh-TW" sz="3200" dirty="0"/>
              <a:t>shortest path: path = </a:t>
            </a:r>
            <a:r>
              <a:rPr lang="en-US" altLang="zh-TW" sz="3200" dirty="0" err="1"/>
              <a:t>shortestPath</a:t>
            </a:r>
            <a:r>
              <a:rPr lang="en-US" altLang="zh-TW" sz="3200" dirty="0"/>
              <a:t>( (user)-[:KNOWS*..5]-(other) )</a:t>
            </a:r>
          </a:p>
          <a:p>
            <a:pPr marL="342900" indent="-342900">
              <a:buFont typeface="Wingdings" panose="05000000000000000000" pitchFamily="2" charset="2"/>
              <a:buChar char="l"/>
            </a:pPr>
            <a:r>
              <a:rPr lang="en-US" altLang="zh-TW" sz="3200" dirty="0"/>
              <a:t>collaborative filtering (user)-[:PURCHASED]-&gt;(product)&lt;-[:PURCHASED]-()-[:PURCHASED]-&gt;(</a:t>
            </a:r>
            <a:r>
              <a:rPr lang="en-US" altLang="zh-TW" sz="3200" dirty="0" err="1"/>
              <a:t>otherProduct</a:t>
            </a:r>
            <a:r>
              <a:rPr lang="en-US" altLang="zh-TW" sz="3200" dirty="0"/>
              <a:t>)</a:t>
            </a:r>
          </a:p>
          <a:p>
            <a:pPr marL="342900" indent="-342900">
              <a:buFont typeface="Wingdings" panose="05000000000000000000" pitchFamily="2" charset="2"/>
              <a:buChar char="l"/>
            </a:pPr>
            <a:r>
              <a:rPr lang="en-US" altLang="zh-TW" sz="3200" dirty="0"/>
              <a:t>tree navigation (root)&lt;-[:PARENT*]-(</a:t>
            </a:r>
            <a:r>
              <a:rPr lang="en-US" altLang="zh-TW" sz="3200" dirty="0" err="1"/>
              <a:t>leaf:Category</a:t>
            </a:r>
            <a:r>
              <a:rPr lang="en-US" altLang="zh-TW" sz="3200" dirty="0"/>
              <a:t>)-[:ITEM]-&gt;(</a:t>
            </a:r>
            <a:r>
              <a:rPr lang="en-US" altLang="zh-TW" sz="3200" dirty="0" err="1"/>
              <a:t>data:Product</a:t>
            </a:r>
            <a:r>
              <a:rPr lang="en-US" altLang="zh-TW" sz="3200" dirty="0"/>
              <a:t>)</a:t>
            </a:r>
            <a:endParaRPr lang="zh-TW" altLang="en-US" sz="3200" dirty="0"/>
          </a:p>
        </p:txBody>
      </p:sp>
    </p:spTree>
    <p:extLst>
      <p:ext uri="{BB962C8B-B14F-4D97-AF65-F5344CB8AC3E}">
        <p14:creationId xmlns:p14="http://schemas.microsoft.com/office/powerpoint/2010/main" val="182921668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800" b="1"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Outline</a:t>
            </a:r>
            <a:endParaRPr lang="zh-TW" altLang="en-US" sz="4800" b="1"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3" name="內容版面配置區 2"/>
          <p:cNvSpPr>
            <a:spLocks noGrp="1"/>
          </p:cNvSpPr>
          <p:nvPr>
            <p:ph idx="1"/>
          </p:nvPr>
        </p:nvSpPr>
        <p:spPr>
          <a:ln>
            <a:solidFill>
              <a:srgbClr val="7DBEFF"/>
            </a:solidFill>
          </a:ln>
        </p:spPr>
        <p:txBody>
          <a:bodyPr>
            <a:noAutofit/>
          </a:bodyPr>
          <a:lstStyle/>
          <a:p>
            <a:r>
              <a:rPr lang="en-US" altLang="zh-TW" sz="3200"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Motivations/ Goals</a:t>
            </a:r>
          </a:p>
          <a:p>
            <a:r>
              <a:rPr lang="en-US" altLang="zh-TW" sz="3200"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System Analysis and Design</a:t>
            </a:r>
          </a:p>
          <a:p>
            <a:pPr lvl="1"/>
            <a:r>
              <a:rPr lang="en-US" altLang="zh-TW" sz="2800"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System Architecture </a:t>
            </a:r>
          </a:p>
          <a:p>
            <a:pPr lvl="1"/>
            <a:r>
              <a:rPr lang="en-US" altLang="zh-TW" sz="2800"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Data Collection</a:t>
            </a:r>
          </a:p>
          <a:p>
            <a:pPr lvl="1"/>
            <a:r>
              <a:rPr lang="en-US" altLang="zh-TW" sz="2800"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Transferring Data</a:t>
            </a:r>
          </a:p>
          <a:p>
            <a:pPr lvl="1"/>
            <a:r>
              <a:rPr lang="en-US" altLang="zh-TW" sz="2800"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Data Processing</a:t>
            </a:r>
          </a:p>
          <a:p>
            <a:pPr lvl="1"/>
            <a:r>
              <a:rPr lang="en-US" altLang="zh-TW" sz="2800"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User Interface</a:t>
            </a:r>
          </a:p>
          <a:p>
            <a:r>
              <a:rPr lang="en-US" altLang="zh-TW" sz="3200"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Demonstration</a:t>
            </a:r>
          </a:p>
          <a:p>
            <a:r>
              <a:rPr lang="en-US" altLang="zh-TW" sz="3200"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Conclusion</a:t>
            </a:r>
          </a:p>
          <a:p>
            <a:pPr marL="457200" lvl="1" indent="0">
              <a:buNone/>
            </a:pPr>
            <a:endParaRPr lang="en-US" altLang="zh-TW" sz="2800" dirty="0">
              <a:solidFill>
                <a:schemeClr val="bg1"/>
              </a:solidFill>
              <a:latin typeface="MV Boli" panose="02000500030200090000" pitchFamily="2" charset="0"/>
              <a:cs typeface="MV Boli" panose="02000500030200090000" pitchFamily="2" charset="0"/>
            </a:endParaRPr>
          </a:p>
          <a:p>
            <a:pPr lvl="1"/>
            <a:endParaRPr lang="en-US" altLang="zh-TW" sz="2800" dirty="0">
              <a:solidFill>
                <a:schemeClr val="bg1"/>
              </a:solidFill>
              <a:latin typeface="MV Boli" panose="02000500030200090000" pitchFamily="2" charset="0"/>
              <a:cs typeface="MV Boli" panose="02000500030200090000" pitchFamily="2" charset="0"/>
            </a:endParaRPr>
          </a:p>
          <a:p>
            <a:endParaRPr lang="zh-TW" altLang="en-US" dirty="0">
              <a:solidFill>
                <a:schemeClr val="bg1"/>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58307545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800" b="1" dirty="0">
                <a:latin typeface="MV Boli" panose="02000500030200090000" pitchFamily="2" charset="0"/>
                <a:cs typeface="MV Boli" panose="02000500030200090000" pitchFamily="2" charset="0"/>
              </a:rPr>
              <a:t>Initial Data Model</a:t>
            </a:r>
            <a:endParaRPr lang="zh-TW" altLang="en-US" sz="4800" b="1" dirty="0">
              <a:latin typeface="MV Boli" panose="02000500030200090000" pitchFamily="2" charset="0"/>
              <a:cs typeface="MV Boli" panose="02000500030200090000" pitchFamily="2" charset="0"/>
            </a:endParaRPr>
          </a:p>
        </p:txBody>
      </p:sp>
      <p:sp>
        <p:nvSpPr>
          <p:cNvPr id="3" name="內容版面配置區 2"/>
          <p:cNvSpPr>
            <a:spLocks noGrp="1"/>
          </p:cNvSpPr>
          <p:nvPr>
            <p:ph sz="half" idx="1"/>
          </p:nvPr>
        </p:nvSpPr>
        <p:spPr>
          <a:xfrm>
            <a:off x="727747" y="1825625"/>
            <a:ext cx="5181600" cy="4351338"/>
          </a:xfrm>
          <a:ln>
            <a:solidFill>
              <a:srgbClr val="7DBEFF"/>
            </a:solidFill>
          </a:ln>
        </p:spPr>
        <p:txBody>
          <a:bodyPr>
            <a:normAutofit/>
          </a:bodyPr>
          <a:lstStyle/>
          <a:p>
            <a:pPr marL="0" indent="0">
              <a:buNone/>
            </a:pPr>
            <a:r>
              <a:rPr lang="en-US" altLang="zh-TW" sz="2400" dirty="0">
                <a:solidFill>
                  <a:srgbClr val="FF6699"/>
                </a:solidFill>
                <a:latin typeface="MV Boli" panose="02000500030200090000" pitchFamily="2" charset="0"/>
                <a:cs typeface="MV Boli" panose="02000500030200090000" pitchFamily="2" charset="0"/>
              </a:rPr>
              <a:t>-Author </a:t>
            </a:r>
            <a:r>
              <a:rPr lang="en-US" altLang="zh-TW" sz="2400" dirty="0">
                <a:solidFill>
                  <a:srgbClr val="FFCF37"/>
                </a:solidFill>
                <a:latin typeface="MV Boli" panose="02000500030200090000" pitchFamily="2" charset="0"/>
                <a:cs typeface="MV Boli" panose="02000500030200090000" pitchFamily="2" charset="0"/>
              </a:rPr>
              <a:t>–Reviews </a:t>
            </a:r>
            <a:r>
              <a:rPr lang="en-US" altLang="zh-TW" sz="2400" dirty="0">
                <a:solidFill>
                  <a:srgbClr val="92D050"/>
                </a:solidFill>
                <a:latin typeface="MV Boli" panose="02000500030200090000" pitchFamily="2" charset="0"/>
                <a:cs typeface="MV Boli" panose="02000500030200090000" pitchFamily="2" charset="0"/>
              </a:rPr>
              <a:t>–Restaurants </a:t>
            </a:r>
          </a:p>
          <a:p>
            <a:pPr marL="0" indent="0">
              <a:buNone/>
            </a:pPr>
            <a:r>
              <a:rPr lang="en-US" altLang="zh-TW" sz="2400" dirty="0">
                <a:solidFill>
                  <a:srgbClr val="7DBEFF"/>
                </a:solidFill>
                <a:latin typeface="MV Boli" panose="02000500030200090000" pitchFamily="2" charset="0"/>
                <a:cs typeface="MV Boli" panose="02000500030200090000" pitchFamily="2" charset="0"/>
              </a:rPr>
              <a:t>–Category </a:t>
            </a:r>
            <a:r>
              <a:rPr lang="en-US" altLang="zh-TW" sz="2400" dirty="0">
                <a:solidFill>
                  <a:srgbClr val="4B91D1"/>
                </a:solidFill>
                <a:latin typeface="MV Boli" panose="02000500030200090000" pitchFamily="2" charset="0"/>
                <a:cs typeface="MV Boli" panose="02000500030200090000" pitchFamily="2" charset="0"/>
              </a:rPr>
              <a:t>-Division</a:t>
            </a:r>
          </a:p>
        </p:txBody>
      </p:sp>
      <p:sp>
        <p:nvSpPr>
          <p:cNvPr id="4" name="內容版面配置區 3"/>
          <p:cNvSpPr>
            <a:spLocks noGrp="1"/>
          </p:cNvSpPr>
          <p:nvPr>
            <p:ph sz="half" idx="2"/>
          </p:nvPr>
        </p:nvSpPr>
        <p:spPr>
          <a:noFill/>
          <a:ln>
            <a:solidFill>
              <a:srgbClr val="7DBEFF"/>
            </a:solidFill>
          </a:ln>
        </p:spPr>
        <p:txBody>
          <a:bodyPr>
            <a:normAutofit/>
          </a:bodyPr>
          <a:lstStyle/>
          <a:p>
            <a:pPr marL="0" indent="0">
              <a:buNone/>
            </a:pPr>
            <a:r>
              <a:rPr lang="en-US" altLang="zh-TW" sz="2000" dirty="0">
                <a:latin typeface="Comic Sans MS" panose="030F0702030302020204" pitchFamily="66" charset="0"/>
              </a:rPr>
              <a:t>Initially, we have: </a:t>
            </a:r>
          </a:p>
          <a:p>
            <a:r>
              <a:rPr lang="en-US" altLang="zh-TW" sz="2000" dirty="0">
                <a:latin typeface="Comic Sans MS" panose="030F0702030302020204" pitchFamily="66" charset="0"/>
              </a:rPr>
              <a:t>5 node types: </a:t>
            </a:r>
          </a:p>
          <a:p>
            <a:pPr lvl="1"/>
            <a:r>
              <a:rPr lang="en-US" altLang="zh-TW" sz="1600" dirty="0">
                <a:latin typeface="Comic Sans MS" panose="030F0702030302020204" pitchFamily="66" charset="0"/>
              </a:rPr>
              <a:t>Author, </a:t>
            </a:r>
          </a:p>
          <a:p>
            <a:pPr lvl="1"/>
            <a:r>
              <a:rPr lang="en-US" altLang="zh-TW" sz="1600" dirty="0">
                <a:latin typeface="Comic Sans MS" panose="030F0702030302020204" pitchFamily="66" charset="0"/>
              </a:rPr>
              <a:t>Review, </a:t>
            </a:r>
          </a:p>
          <a:p>
            <a:pPr lvl="1"/>
            <a:r>
              <a:rPr lang="en-US" altLang="zh-TW" sz="1600" dirty="0">
                <a:latin typeface="Comic Sans MS" panose="030F0702030302020204" pitchFamily="66" charset="0"/>
              </a:rPr>
              <a:t>Restaurants,</a:t>
            </a:r>
          </a:p>
          <a:p>
            <a:pPr lvl="1"/>
            <a:r>
              <a:rPr lang="en-US" altLang="zh-TW" sz="1600" dirty="0">
                <a:latin typeface="Comic Sans MS" panose="030F0702030302020204" pitchFamily="66" charset="0"/>
              </a:rPr>
              <a:t> Category,</a:t>
            </a:r>
          </a:p>
          <a:p>
            <a:pPr lvl="1"/>
            <a:r>
              <a:rPr lang="en-US" altLang="zh-TW" sz="1600" dirty="0">
                <a:latin typeface="Comic Sans MS" panose="030F0702030302020204" pitchFamily="66" charset="0"/>
              </a:rPr>
              <a:t> Division</a:t>
            </a:r>
          </a:p>
          <a:p>
            <a:r>
              <a:rPr lang="en-US" altLang="zh-TW" sz="2000" dirty="0">
                <a:latin typeface="Comic Sans MS" panose="030F0702030302020204" pitchFamily="66" charset="0"/>
              </a:rPr>
              <a:t>4 relationship types:</a:t>
            </a:r>
          </a:p>
          <a:p>
            <a:pPr lvl="1"/>
            <a:r>
              <a:rPr lang="en-US" altLang="zh-TW" sz="1600" dirty="0">
                <a:latin typeface="Comic Sans MS" panose="030F0702030302020204" pitchFamily="66" charset="0"/>
              </a:rPr>
              <a:t>(Author)-[:WROTE]-&gt;(Review)</a:t>
            </a:r>
          </a:p>
          <a:p>
            <a:pPr lvl="1"/>
            <a:r>
              <a:rPr lang="en-US" altLang="zh-TW" sz="1600" dirty="0">
                <a:latin typeface="Comic Sans MS" panose="030F0702030302020204" pitchFamily="66" charset="0"/>
              </a:rPr>
              <a:t>(Review)-[:ABOUT]-&gt;(Restaurant)</a:t>
            </a:r>
          </a:p>
          <a:p>
            <a:pPr lvl="1"/>
            <a:r>
              <a:rPr lang="en-US" altLang="zh-TW" sz="1600" dirty="0">
                <a:latin typeface="Comic Sans MS" panose="030F0702030302020204" pitchFamily="66" charset="0"/>
              </a:rPr>
              <a:t>(Restaurant)-[IN_CATEGORY]-(Category)</a:t>
            </a:r>
          </a:p>
          <a:p>
            <a:pPr lvl="1"/>
            <a:r>
              <a:rPr lang="en-US" altLang="zh-TW" sz="1600" dirty="0">
                <a:latin typeface="Comic Sans MS" panose="030F0702030302020204" pitchFamily="66" charset="0"/>
              </a:rPr>
              <a:t>(Restaurant)-[:IN_DIVISION]-(Division)</a:t>
            </a:r>
          </a:p>
          <a:p>
            <a:endParaRPr lang="en-US" altLang="zh-TW" sz="2000" dirty="0">
              <a:latin typeface="Comic Sans MS" panose="030F0702030302020204" pitchFamily="66" charset="0"/>
            </a:endParaRPr>
          </a:p>
          <a:p>
            <a:pPr marL="0" indent="0">
              <a:buNone/>
            </a:pPr>
            <a:endParaRPr lang="en-US" altLang="zh-TW" sz="2000" dirty="0">
              <a:latin typeface="Comic Sans MS" panose="030F0702030302020204" pitchFamily="66" charset="0"/>
            </a:endParaRPr>
          </a:p>
          <a:p>
            <a:pPr marL="0" indent="0">
              <a:buNone/>
            </a:pPr>
            <a:endParaRPr lang="en-US" altLang="zh-TW" sz="2000" dirty="0">
              <a:latin typeface="Comic Sans MS" panose="030F0702030302020204" pitchFamily="66" charset="0"/>
            </a:endParaRPr>
          </a:p>
        </p:txBody>
      </p:sp>
      <p:sp>
        <p:nvSpPr>
          <p:cNvPr id="5" name="橢圓 4"/>
          <p:cNvSpPr/>
          <p:nvPr/>
        </p:nvSpPr>
        <p:spPr>
          <a:xfrm rot="17003904">
            <a:off x="2672770" y="2791265"/>
            <a:ext cx="758239" cy="773325"/>
          </a:xfrm>
          <a:prstGeom prst="ellipse">
            <a:avLst/>
          </a:prstGeom>
          <a:solidFill>
            <a:srgbClr val="FF6699"/>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6" name="橢圓 5"/>
          <p:cNvSpPr/>
          <p:nvPr/>
        </p:nvSpPr>
        <p:spPr>
          <a:xfrm rot="357563">
            <a:off x="1010220" y="3705759"/>
            <a:ext cx="725219" cy="767835"/>
          </a:xfrm>
          <a:prstGeom prst="ellipse">
            <a:avLst/>
          </a:prstGeom>
          <a:solidFill>
            <a:srgbClr val="FFCF37"/>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solidFill>
                <a:srgbClr val="FFCF37"/>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7" name="橢圓 6"/>
          <p:cNvSpPr/>
          <p:nvPr/>
        </p:nvSpPr>
        <p:spPr>
          <a:xfrm>
            <a:off x="2674779" y="4459244"/>
            <a:ext cx="754221" cy="689856"/>
          </a:xfrm>
          <a:prstGeom prst="ellipse">
            <a:avLst/>
          </a:prstGeom>
          <a:solidFill>
            <a:srgbClr val="92D050"/>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solidFill>
                <a:srgbClr val="92D050"/>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cxnSp>
        <p:nvCxnSpPr>
          <p:cNvPr id="8" name="直線單箭頭接點 7"/>
          <p:cNvCxnSpPr>
            <a:stCxn id="5" idx="1"/>
            <a:endCxn id="6" idx="7"/>
          </p:cNvCxnSpPr>
          <p:nvPr/>
        </p:nvCxnSpPr>
        <p:spPr>
          <a:xfrm flipH="1">
            <a:off x="1656032" y="3375353"/>
            <a:ext cx="1067769" cy="470941"/>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a:stCxn id="6" idx="5"/>
            <a:endCxn id="7" idx="2"/>
          </p:cNvCxnSpPr>
          <p:nvPr/>
        </p:nvCxnSpPr>
        <p:spPr>
          <a:xfrm>
            <a:off x="1599662" y="4386301"/>
            <a:ext cx="1075117" cy="417871"/>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p:cNvSpPr/>
          <p:nvPr/>
        </p:nvSpPr>
        <p:spPr>
          <a:xfrm>
            <a:off x="4570152" y="5317588"/>
            <a:ext cx="744610" cy="742744"/>
          </a:xfrm>
          <a:prstGeom prst="ellipse">
            <a:avLst/>
          </a:prstGeom>
          <a:solidFill>
            <a:srgbClr val="488FD0"/>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solidFill>
                <a:srgbClr val="92D050"/>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30" name="橢圓 29"/>
          <p:cNvSpPr/>
          <p:nvPr/>
        </p:nvSpPr>
        <p:spPr>
          <a:xfrm>
            <a:off x="4570152" y="3702811"/>
            <a:ext cx="744610" cy="756433"/>
          </a:xfrm>
          <a:prstGeom prst="ellipse">
            <a:avLst/>
          </a:prstGeom>
          <a:solidFill>
            <a:srgbClr val="00B0F0"/>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solidFill>
                <a:srgbClr val="92D050"/>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cxnSp>
        <p:nvCxnSpPr>
          <p:cNvPr id="46" name="直線單箭頭接點 45"/>
          <p:cNvCxnSpPr>
            <a:stCxn id="7" idx="5"/>
            <a:endCxn id="29" idx="2"/>
          </p:cNvCxnSpPr>
          <p:nvPr/>
        </p:nvCxnSpPr>
        <p:spPr>
          <a:xfrm>
            <a:off x="3318547" y="5048073"/>
            <a:ext cx="1251605" cy="640887"/>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7" idx="7"/>
            <a:endCxn id="30" idx="2"/>
          </p:cNvCxnSpPr>
          <p:nvPr/>
        </p:nvCxnSpPr>
        <p:spPr>
          <a:xfrm flipV="1">
            <a:off x="3318547" y="4081028"/>
            <a:ext cx="1251605" cy="479243"/>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84320" y="3229831"/>
            <a:ext cx="905800" cy="369332"/>
          </a:xfrm>
          <a:prstGeom prst="rect">
            <a:avLst/>
          </a:prstGeom>
          <a:noFill/>
        </p:spPr>
        <p:txBody>
          <a:bodyPr wrap="square" rtlCol="0">
            <a:spAutoFit/>
          </a:bodyPr>
          <a:lstStyle/>
          <a:p>
            <a:r>
              <a:rPr lang="en-US" dirty="0"/>
              <a:t>WROTE</a:t>
            </a:r>
          </a:p>
        </p:txBody>
      </p:sp>
      <p:sp>
        <p:nvSpPr>
          <p:cNvPr id="13" name="TextBox 12"/>
          <p:cNvSpPr txBox="1"/>
          <p:nvPr/>
        </p:nvSpPr>
        <p:spPr>
          <a:xfrm>
            <a:off x="1857813" y="4175559"/>
            <a:ext cx="923175" cy="369332"/>
          </a:xfrm>
          <a:prstGeom prst="rect">
            <a:avLst/>
          </a:prstGeom>
          <a:noFill/>
        </p:spPr>
        <p:txBody>
          <a:bodyPr wrap="square" rtlCol="0">
            <a:spAutoFit/>
          </a:bodyPr>
          <a:lstStyle/>
          <a:p>
            <a:r>
              <a:rPr lang="en-US" dirty="0"/>
              <a:t>ABOUT</a:t>
            </a:r>
          </a:p>
        </p:txBody>
      </p:sp>
      <p:sp>
        <p:nvSpPr>
          <p:cNvPr id="14" name="TextBox 13"/>
          <p:cNvSpPr txBox="1"/>
          <p:nvPr/>
        </p:nvSpPr>
        <p:spPr>
          <a:xfrm rot="1761722">
            <a:off x="3304552" y="5103473"/>
            <a:ext cx="1507099" cy="369332"/>
          </a:xfrm>
          <a:prstGeom prst="rect">
            <a:avLst/>
          </a:prstGeom>
          <a:noFill/>
        </p:spPr>
        <p:txBody>
          <a:bodyPr wrap="square" rtlCol="0">
            <a:spAutoFit/>
          </a:bodyPr>
          <a:lstStyle/>
          <a:p>
            <a:r>
              <a:rPr lang="en-US" dirty="0"/>
              <a:t>IN DIVISION</a:t>
            </a:r>
          </a:p>
        </p:txBody>
      </p:sp>
      <p:sp>
        <p:nvSpPr>
          <p:cNvPr id="15" name="TextBox 14"/>
          <p:cNvSpPr txBox="1"/>
          <p:nvPr/>
        </p:nvSpPr>
        <p:spPr>
          <a:xfrm rot="20168903">
            <a:off x="3234987" y="3961336"/>
            <a:ext cx="1452044" cy="369332"/>
          </a:xfrm>
          <a:prstGeom prst="rect">
            <a:avLst/>
          </a:prstGeom>
          <a:noFill/>
        </p:spPr>
        <p:txBody>
          <a:bodyPr wrap="square" rtlCol="0">
            <a:spAutoFit/>
          </a:bodyPr>
          <a:lstStyle/>
          <a:p>
            <a:r>
              <a:rPr lang="en-US" dirty="0"/>
              <a:t>IN CATEGORY</a:t>
            </a:r>
          </a:p>
        </p:txBody>
      </p:sp>
    </p:spTree>
    <p:extLst>
      <p:ext uri="{BB962C8B-B14F-4D97-AF65-F5344CB8AC3E}">
        <p14:creationId xmlns:p14="http://schemas.microsoft.com/office/powerpoint/2010/main" val="62434014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800" b="1" dirty="0">
                <a:latin typeface="MV Boli" panose="02000500030200090000" pitchFamily="2" charset="0"/>
                <a:cs typeface="MV Boli" panose="02000500030200090000" pitchFamily="2" charset="0"/>
              </a:rPr>
              <a:t>Restaurant Near You</a:t>
            </a:r>
            <a:endParaRPr lang="zh-TW" altLang="en-US" sz="4800" b="1" dirty="0">
              <a:latin typeface="MV Boli" panose="02000500030200090000" pitchFamily="2" charset="0"/>
              <a:cs typeface="MV Boli" panose="02000500030200090000" pitchFamily="2" charset="0"/>
            </a:endParaRPr>
          </a:p>
        </p:txBody>
      </p:sp>
      <p:sp>
        <p:nvSpPr>
          <p:cNvPr id="3" name="內容版面配置區 2"/>
          <p:cNvSpPr>
            <a:spLocks noGrp="1"/>
          </p:cNvSpPr>
          <p:nvPr>
            <p:ph sz="half" idx="1"/>
          </p:nvPr>
        </p:nvSpPr>
        <p:spPr>
          <a:xfrm>
            <a:off x="727747" y="1825625"/>
            <a:ext cx="5181600" cy="4351338"/>
          </a:xfrm>
          <a:ln>
            <a:solidFill>
              <a:srgbClr val="7DBEFF"/>
            </a:solidFill>
          </a:ln>
        </p:spPr>
        <p:txBody>
          <a:bodyPr>
            <a:normAutofit/>
          </a:bodyPr>
          <a:lstStyle/>
          <a:p>
            <a:pPr marL="0" indent="0">
              <a:buNone/>
            </a:pPr>
            <a:r>
              <a:rPr lang="en-US" altLang="zh-TW" sz="2400" dirty="0">
                <a:solidFill>
                  <a:srgbClr val="FF6699"/>
                </a:solidFill>
                <a:latin typeface="MV Boli" panose="02000500030200090000" pitchFamily="2" charset="0"/>
                <a:cs typeface="MV Boli" panose="02000500030200090000" pitchFamily="2" charset="0"/>
              </a:rPr>
              <a:t>-Author </a:t>
            </a:r>
            <a:r>
              <a:rPr lang="en-US" altLang="zh-TW" sz="2400" dirty="0">
                <a:solidFill>
                  <a:srgbClr val="FFCF37"/>
                </a:solidFill>
                <a:latin typeface="MV Boli" panose="02000500030200090000" pitchFamily="2" charset="0"/>
                <a:cs typeface="MV Boli" panose="02000500030200090000" pitchFamily="2" charset="0"/>
              </a:rPr>
              <a:t>–Reviews </a:t>
            </a:r>
            <a:r>
              <a:rPr lang="en-US" altLang="zh-TW" sz="2400" dirty="0">
                <a:solidFill>
                  <a:srgbClr val="92D050"/>
                </a:solidFill>
                <a:latin typeface="MV Boli" panose="02000500030200090000" pitchFamily="2" charset="0"/>
                <a:cs typeface="MV Boli" panose="02000500030200090000" pitchFamily="2" charset="0"/>
              </a:rPr>
              <a:t>–Restaurants </a:t>
            </a:r>
          </a:p>
          <a:p>
            <a:pPr marL="0" indent="0">
              <a:buNone/>
            </a:pPr>
            <a:r>
              <a:rPr lang="en-US" altLang="zh-TW" sz="2400" dirty="0">
                <a:solidFill>
                  <a:srgbClr val="7DBEFF"/>
                </a:solidFill>
                <a:latin typeface="MV Boli" panose="02000500030200090000" pitchFamily="2" charset="0"/>
                <a:cs typeface="MV Boli" panose="02000500030200090000" pitchFamily="2" charset="0"/>
              </a:rPr>
              <a:t>–Category </a:t>
            </a:r>
            <a:r>
              <a:rPr lang="en-US" altLang="zh-TW" sz="2400" dirty="0">
                <a:solidFill>
                  <a:srgbClr val="4B91D1"/>
                </a:solidFill>
                <a:latin typeface="MV Boli" panose="02000500030200090000" pitchFamily="2" charset="0"/>
                <a:cs typeface="MV Boli" panose="02000500030200090000" pitchFamily="2" charset="0"/>
              </a:rPr>
              <a:t>-Division</a:t>
            </a:r>
          </a:p>
        </p:txBody>
      </p:sp>
      <p:sp>
        <p:nvSpPr>
          <p:cNvPr id="4" name="內容版面配置區 3"/>
          <p:cNvSpPr>
            <a:spLocks noGrp="1"/>
          </p:cNvSpPr>
          <p:nvPr>
            <p:ph sz="half" idx="2"/>
          </p:nvPr>
        </p:nvSpPr>
        <p:spPr>
          <a:xfrm>
            <a:off x="6172200" y="1825625"/>
            <a:ext cx="5416964" cy="4351338"/>
          </a:xfrm>
          <a:noFill/>
          <a:ln>
            <a:solidFill>
              <a:srgbClr val="7DBEFF"/>
            </a:solidFill>
          </a:ln>
        </p:spPr>
        <p:txBody>
          <a:bodyPr>
            <a:normAutofit/>
          </a:bodyPr>
          <a:lstStyle/>
          <a:p>
            <a:pPr marL="0" indent="0">
              <a:buNone/>
            </a:pPr>
            <a:r>
              <a:rPr lang="en-US" altLang="zh-TW" sz="2000" b="1" dirty="0">
                <a:latin typeface="Comic Sans MS" panose="030F0702030302020204" pitchFamily="66" charset="0"/>
              </a:rPr>
              <a:t>Case of Usage</a:t>
            </a:r>
            <a:r>
              <a:rPr lang="en-US" altLang="zh-TW" sz="2000" dirty="0">
                <a:latin typeface="Comic Sans MS" panose="030F0702030302020204" pitchFamily="66" charset="0"/>
              </a:rPr>
              <a:t>: Restaurant Near You</a:t>
            </a:r>
          </a:p>
          <a:p>
            <a:pPr marL="0" indent="0">
              <a:buNone/>
            </a:pPr>
            <a:r>
              <a:rPr lang="en-US" altLang="zh-TW" sz="2000" b="1" dirty="0">
                <a:latin typeface="Comic Sans MS" panose="030F0702030302020204" pitchFamily="66" charset="0"/>
              </a:rPr>
              <a:t>Purpose: </a:t>
            </a:r>
            <a:r>
              <a:rPr lang="en-US" altLang="zh-TW" sz="2000" dirty="0">
                <a:latin typeface="Comic Sans MS" panose="030F0702030302020204" pitchFamily="66" charset="0"/>
              </a:rPr>
              <a:t>Recommend restaurant near you</a:t>
            </a:r>
          </a:p>
          <a:p>
            <a:r>
              <a:rPr lang="en-US" altLang="zh-TW" sz="2000" dirty="0">
                <a:latin typeface="Comic Sans MS" panose="030F0702030302020204" pitchFamily="66" charset="0"/>
              </a:rPr>
              <a:t>Since Neo4j has  built in distance function, we can just use that function to calculate distance between point </a:t>
            </a:r>
          </a:p>
          <a:p>
            <a:r>
              <a:rPr lang="en-US" altLang="zh-TW" sz="2000" dirty="0">
                <a:latin typeface="Comic Sans MS" panose="030F0702030302020204" pitchFamily="66" charset="0"/>
              </a:rPr>
              <a:t>User’s latitude and longitude is retrieved into query for fast</a:t>
            </a:r>
          </a:p>
        </p:txBody>
      </p:sp>
      <p:sp>
        <p:nvSpPr>
          <p:cNvPr id="5" name="橢圓 4"/>
          <p:cNvSpPr/>
          <p:nvPr/>
        </p:nvSpPr>
        <p:spPr>
          <a:xfrm rot="17003904">
            <a:off x="2672770" y="2791265"/>
            <a:ext cx="758239" cy="773325"/>
          </a:xfrm>
          <a:prstGeom prst="ellipse">
            <a:avLst/>
          </a:prstGeom>
          <a:solidFill>
            <a:srgbClr val="FF6699"/>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6" name="橢圓 5"/>
          <p:cNvSpPr/>
          <p:nvPr/>
        </p:nvSpPr>
        <p:spPr>
          <a:xfrm rot="357563">
            <a:off x="1010220" y="3705759"/>
            <a:ext cx="725219" cy="767835"/>
          </a:xfrm>
          <a:prstGeom prst="ellipse">
            <a:avLst/>
          </a:prstGeom>
          <a:solidFill>
            <a:srgbClr val="FFCF37"/>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solidFill>
                <a:srgbClr val="FFCF37"/>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7" name="橢圓 6"/>
          <p:cNvSpPr/>
          <p:nvPr/>
        </p:nvSpPr>
        <p:spPr>
          <a:xfrm>
            <a:off x="2674779" y="4459244"/>
            <a:ext cx="754221" cy="689856"/>
          </a:xfrm>
          <a:prstGeom prst="ellipse">
            <a:avLst/>
          </a:prstGeom>
          <a:solidFill>
            <a:srgbClr val="92D050"/>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solidFill>
                <a:srgbClr val="92D050"/>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cxnSp>
        <p:nvCxnSpPr>
          <p:cNvPr id="8" name="直線單箭頭接點 7"/>
          <p:cNvCxnSpPr>
            <a:stCxn id="5" idx="1"/>
            <a:endCxn id="6" idx="7"/>
          </p:cNvCxnSpPr>
          <p:nvPr/>
        </p:nvCxnSpPr>
        <p:spPr>
          <a:xfrm flipH="1">
            <a:off x="1656032" y="3375353"/>
            <a:ext cx="1067769" cy="470941"/>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a:stCxn id="6" idx="5"/>
            <a:endCxn id="7" idx="2"/>
          </p:cNvCxnSpPr>
          <p:nvPr/>
        </p:nvCxnSpPr>
        <p:spPr>
          <a:xfrm>
            <a:off x="1599662" y="4386301"/>
            <a:ext cx="1075117" cy="417871"/>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p:cNvSpPr/>
          <p:nvPr/>
        </p:nvSpPr>
        <p:spPr>
          <a:xfrm>
            <a:off x="4570152" y="5317588"/>
            <a:ext cx="744610" cy="742744"/>
          </a:xfrm>
          <a:prstGeom prst="ellipse">
            <a:avLst/>
          </a:prstGeom>
          <a:solidFill>
            <a:srgbClr val="488FD0"/>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solidFill>
                <a:srgbClr val="92D050"/>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30" name="橢圓 29"/>
          <p:cNvSpPr/>
          <p:nvPr/>
        </p:nvSpPr>
        <p:spPr>
          <a:xfrm>
            <a:off x="4570152" y="3702811"/>
            <a:ext cx="744610" cy="756433"/>
          </a:xfrm>
          <a:prstGeom prst="ellipse">
            <a:avLst/>
          </a:prstGeom>
          <a:solidFill>
            <a:srgbClr val="00B0F0"/>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solidFill>
                <a:srgbClr val="92D050"/>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cxnSp>
        <p:nvCxnSpPr>
          <p:cNvPr id="46" name="直線單箭頭接點 45"/>
          <p:cNvCxnSpPr>
            <a:stCxn id="7" idx="5"/>
            <a:endCxn id="29" idx="2"/>
          </p:cNvCxnSpPr>
          <p:nvPr/>
        </p:nvCxnSpPr>
        <p:spPr>
          <a:xfrm>
            <a:off x="3318547" y="5048073"/>
            <a:ext cx="1251605" cy="640887"/>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7" idx="7"/>
            <a:endCxn id="30" idx="2"/>
          </p:cNvCxnSpPr>
          <p:nvPr/>
        </p:nvCxnSpPr>
        <p:spPr>
          <a:xfrm flipV="1">
            <a:off x="3318547" y="4081028"/>
            <a:ext cx="1251605" cy="479243"/>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84320" y="3229831"/>
            <a:ext cx="905800" cy="369332"/>
          </a:xfrm>
          <a:prstGeom prst="rect">
            <a:avLst/>
          </a:prstGeom>
          <a:noFill/>
        </p:spPr>
        <p:txBody>
          <a:bodyPr wrap="square" rtlCol="0">
            <a:spAutoFit/>
          </a:bodyPr>
          <a:lstStyle/>
          <a:p>
            <a:r>
              <a:rPr lang="en-US" dirty="0"/>
              <a:t>WROTE</a:t>
            </a:r>
          </a:p>
        </p:txBody>
      </p:sp>
      <p:sp>
        <p:nvSpPr>
          <p:cNvPr id="13" name="TextBox 12"/>
          <p:cNvSpPr txBox="1"/>
          <p:nvPr/>
        </p:nvSpPr>
        <p:spPr>
          <a:xfrm>
            <a:off x="1857813" y="4175559"/>
            <a:ext cx="923175" cy="369332"/>
          </a:xfrm>
          <a:prstGeom prst="rect">
            <a:avLst/>
          </a:prstGeom>
          <a:noFill/>
        </p:spPr>
        <p:txBody>
          <a:bodyPr wrap="square" rtlCol="0">
            <a:spAutoFit/>
          </a:bodyPr>
          <a:lstStyle/>
          <a:p>
            <a:r>
              <a:rPr lang="en-US" dirty="0"/>
              <a:t>ABOUT</a:t>
            </a:r>
          </a:p>
        </p:txBody>
      </p:sp>
      <p:sp>
        <p:nvSpPr>
          <p:cNvPr id="14" name="TextBox 13"/>
          <p:cNvSpPr txBox="1"/>
          <p:nvPr/>
        </p:nvSpPr>
        <p:spPr>
          <a:xfrm rot="1761722">
            <a:off x="3304552" y="5103473"/>
            <a:ext cx="1507099" cy="369332"/>
          </a:xfrm>
          <a:prstGeom prst="rect">
            <a:avLst/>
          </a:prstGeom>
          <a:noFill/>
        </p:spPr>
        <p:txBody>
          <a:bodyPr wrap="square" rtlCol="0">
            <a:spAutoFit/>
          </a:bodyPr>
          <a:lstStyle/>
          <a:p>
            <a:r>
              <a:rPr lang="en-US" dirty="0"/>
              <a:t>IN DIVISION</a:t>
            </a:r>
          </a:p>
        </p:txBody>
      </p:sp>
      <p:sp>
        <p:nvSpPr>
          <p:cNvPr id="15" name="TextBox 14"/>
          <p:cNvSpPr txBox="1"/>
          <p:nvPr/>
        </p:nvSpPr>
        <p:spPr>
          <a:xfrm rot="20168903">
            <a:off x="3234987" y="3961336"/>
            <a:ext cx="1452044" cy="369332"/>
          </a:xfrm>
          <a:prstGeom prst="rect">
            <a:avLst/>
          </a:prstGeom>
          <a:noFill/>
        </p:spPr>
        <p:txBody>
          <a:bodyPr wrap="square" rtlCol="0">
            <a:spAutoFit/>
          </a:bodyPr>
          <a:lstStyle/>
          <a:p>
            <a:r>
              <a:rPr lang="en-US" dirty="0"/>
              <a:t>IN CATEGORY</a:t>
            </a:r>
          </a:p>
        </p:txBody>
      </p:sp>
      <p:pic>
        <p:nvPicPr>
          <p:cNvPr id="18" name="Picture 17"/>
          <p:cNvPicPr/>
          <p:nvPr/>
        </p:nvPicPr>
        <p:blipFill>
          <a:blip r:embed="rId2"/>
          <a:stretch>
            <a:fillRect/>
          </a:stretch>
        </p:blipFill>
        <p:spPr>
          <a:xfrm>
            <a:off x="6170819" y="4175559"/>
            <a:ext cx="5419725" cy="1492844"/>
          </a:xfrm>
          <a:prstGeom prst="rect">
            <a:avLst/>
          </a:prstGeom>
        </p:spPr>
      </p:pic>
    </p:spTree>
    <p:extLst>
      <p:ext uri="{BB962C8B-B14F-4D97-AF65-F5344CB8AC3E}">
        <p14:creationId xmlns:p14="http://schemas.microsoft.com/office/powerpoint/2010/main" val="196312907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1815871" y="3596970"/>
            <a:ext cx="3179806" cy="1365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p:cNvSpPr>
            <a:spLocks noGrp="1"/>
          </p:cNvSpPr>
          <p:nvPr>
            <p:ph type="title"/>
          </p:nvPr>
        </p:nvSpPr>
        <p:spPr/>
        <p:txBody>
          <a:bodyPr>
            <a:normAutofit/>
          </a:bodyPr>
          <a:lstStyle/>
          <a:p>
            <a:pPr algn="ctr"/>
            <a:r>
              <a:rPr lang="en-US" altLang="zh-TW" sz="4800" b="1" dirty="0">
                <a:latin typeface="MV Boli" panose="02000500030200090000" pitchFamily="2" charset="0"/>
                <a:cs typeface="MV Boli" panose="02000500030200090000" pitchFamily="2" charset="0"/>
              </a:rPr>
              <a:t>Top Restaurant for Each Month</a:t>
            </a:r>
            <a:endParaRPr lang="zh-TW" altLang="en-US" sz="4800" b="1" dirty="0">
              <a:latin typeface="MV Boli" panose="02000500030200090000" pitchFamily="2" charset="0"/>
              <a:cs typeface="MV Boli" panose="02000500030200090000" pitchFamily="2" charset="0"/>
            </a:endParaRPr>
          </a:p>
        </p:txBody>
      </p:sp>
      <p:sp>
        <p:nvSpPr>
          <p:cNvPr id="3" name="內容版面配置區 2"/>
          <p:cNvSpPr>
            <a:spLocks noGrp="1"/>
          </p:cNvSpPr>
          <p:nvPr>
            <p:ph sz="half" idx="1"/>
          </p:nvPr>
        </p:nvSpPr>
        <p:spPr>
          <a:ln>
            <a:solidFill>
              <a:srgbClr val="7DBEFF"/>
            </a:solidFill>
          </a:ln>
        </p:spPr>
        <p:txBody>
          <a:bodyPr>
            <a:normAutofit fontScale="85000" lnSpcReduction="20000"/>
          </a:bodyPr>
          <a:lstStyle/>
          <a:p>
            <a:pPr marL="0" indent="0">
              <a:buNone/>
            </a:pPr>
            <a:r>
              <a:rPr lang="en-US" altLang="zh-TW" sz="2000" dirty="0">
                <a:solidFill>
                  <a:srgbClr val="FF6699"/>
                </a:solidFill>
                <a:latin typeface="MV Boli" panose="02000500030200090000" pitchFamily="2" charset="0"/>
                <a:cs typeface="MV Boli" panose="02000500030200090000" pitchFamily="2" charset="0"/>
              </a:rPr>
              <a:t>-Division </a:t>
            </a:r>
            <a:r>
              <a:rPr lang="en-US" altLang="zh-TW" sz="2500" b="1" u="sng" dirty="0">
                <a:solidFill>
                  <a:srgbClr val="FFCF37"/>
                </a:solidFill>
                <a:latin typeface="MV Boli" panose="02000500030200090000" pitchFamily="2" charset="0"/>
                <a:cs typeface="MV Boli" panose="02000500030200090000" pitchFamily="2" charset="0"/>
              </a:rPr>
              <a:t>–Month </a:t>
            </a:r>
            <a:r>
              <a:rPr lang="en-US" altLang="zh-TW" sz="2000" dirty="0">
                <a:solidFill>
                  <a:srgbClr val="92D050"/>
                </a:solidFill>
                <a:latin typeface="MV Boli" panose="02000500030200090000" pitchFamily="2" charset="0"/>
                <a:cs typeface="MV Boli" panose="02000500030200090000" pitchFamily="2" charset="0"/>
              </a:rPr>
              <a:t>–Restaurant </a:t>
            </a:r>
            <a:r>
              <a:rPr lang="en-US" altLang="zh-TW" sz="2000" dirty="0">
                <a:solidFill>
                  <a:srgbClr val="7DBEFF"/>
                </a:solidFill>
                <a:latin typeface="MV Boli" panose="02000500030200090000" pitchFamily="2" charset="0"/>
                <a:cs typeface="MV Boli" panose="02000500030200090000" pitchFamily="2" charset="0"/>
              </a:rPr>
              <a:t>-Reviews</a:t>
            </a:r>
          </a:p>
          <a:p>
            <a:pPr marL="0" indent="0">
              <a:buNone/>
            </a:pPr>
            <a:endParaRPr lang="en-US" altLang="zh-TW" sz="2000" dirty="0">
              <a:latin typeface="Comic Sans MS" panose="030F0702030302020204" pitchFamily="66" charset="0"/>
            </a:endParaRPr>
          </a:p>
          <a:p>
            <a:endParaRPr lang="en-US" altLang="zh-TW" sz="2000" dirty="0">
              <a:latin typeface="Comic Sans MS" panose="030F0702030302020204" pitchFamily="66" charset="0"/>
            </a:endParaRPr>
          </a:p>
          <a:p>
            <a:endParaRPr lang="en-US" altLang="zh-TW" sz="2000" dirty="0">
              <a:latin typeface="Comic Sans MS" panose="030F0702030302020204" pitchFamily="66" charset="0"/>
            </a:endParaRPr>
          </a:p>
          <a:p>
            <a:endParaRPr lang="en-US" altLang="zh-TW" sz="2000" dirty="0">
              <a:latin typeface="Comic Sans MS" panose="030F0702030302020204" pitchFamily="66" charset="0"/>
            </a:endParaRPr>
          </a:p>
        </p:txBody>
      </p:sp>
      <p:sp>
        <p:nvSpPr>
          <p:cNvPr id="4" name="內容版面配置區 3"/>
          <p:cNvSpPr>
            <a:spLocks noGrp="1"/>
          </p:cNvSpPr>
          <p:nvPr>
            <p:ph sz="half" idx="2"/>
          </p:nvPr>
        </p:nvSpPr>
        <p:spPr>
          <a:xfrm>
            <a:off x="6172200" y="1825626"/>
            <a:ext cx="5181600" cy="1897878"/>
          </a:xfrm>
          <a:noFill/>
          <a:ln>
            <a:solidFill>
              <a:srgbClr val="7DBEFF"/>
            </a:solidFill>
          </a:ln>
        </p:spPr>
        <p:txBody>
          <a:bodyPr>
            <a:normAutofit fontScale="85000" lnSpcReduction="20000"/>
          </a:bodyPr>
          <a:lstStyle/>
          <a:p>
            <a:pPr marL="0" indent="0">
              <a:buNone/>
            </a:pPr>
            <a:r>
              <a:rPr lang="en-US" altLang="zh-TW" sz="2000" b="1" dirty="0">
                <a:latin typeface="Comic Sans MS" panose="030F0702030302020204" pitchFamily="66" charset="0"/>
              </a:rPr>
              <a:t>Case of Usage: </a:t>
            </a:r>
            <a:r>
              <a:rPr lang="en-US" altLang="zh-TW" sz="2000" dirty="0">
                <a:latin typeface="Comic Sans MS" panose="030F0702030302020204" pitchFamily="66" charset="0"/>
              </a:rPr>
              <a:t>Top </a:t>
            </a:r>
            <a:r>
              <a:rPr lang="en-US" altLang="zh-TW" sz="2000" dirty="0" smtClean="0">
                <a:latin typeface="Comic Sans MS" panose="030F0702030302020204" pitchFamily="66" charset="0"/>
              </a:rPr>
              <a:t>Restaurant(Most Reviewed) </a:t>
            </a:r>
            <a:r>
              <a:rPr lang="en-US" altLang="zh-TW" sz="2000" dirty="0">
                <a:latin typeface="Comic Sans MS" panose="030F0702030302020204" pitchFamily="66" charset="0"/>
              </a:rPr>
              <a:t>for each month</a:t>
            </a:r>
          </a:p>
          <a:p>
            <a:pPr marL="0" indent="0">
              <a:buNone/>
            </a:pPr>
            <a:r>
              <a:rPr lang="en-US" altLang="zh-TW" sz="2000" b="1" dirty="0">
                <a:latin typeface="Comic Sans MS" panose="030F0702030302020204" pitchFamily="66" charset="0"/>
              </a:rPr>
              <a:t>Purpose:</a:t>
            </a:r>
            <a:r>
              <a:rPr lang="en-US" altLang="zh-TW" sz="2000" dirty="0">
                <a:latin typeface="Comic Sans MS" panose="030F0702030302020204" pitchFamily="66" charset="0"/>
              </a:rPr>
              <a:t> Recommend popular restaurant of the month, the Season,</a:t>
            </a:r>
          </a:p>
          <a:p>
            <a:r>
              <a:rPr lang="en-US" altLang="zh-TW" sz="2000" dirty="0">
                <a:latin typeface="Comic Sans MS" panose="030F0702030302020204" pitchFamily="66" charset="0"/>
              </a:rPr>
              <a:t>For each division, choose the restaurants with the number highest number of reviews limit to 3 and connect to the corresponding month with </a:t>
            </a:r>
            <a:r>
              <a:rPr lang="en-US" altLang="zh-TW" sz="2000" b="1" dirty="0">
                <a:latin typeface="Comic Sans MS" panose="030F0702030302020204" pitchFamily="66" charset="0"/>
              </a:rPr>
              <a:t>TOP_MONTH </a:t>
            </a:r>
            <a:r>
              <a:rPr lang="en-US" altLang="zh-TW" sz="2000" dirty="0">
                <a:latin typeface="Comic Sans MS" panose="030F0702030302020204" pitchFamily="66" charset="0"/>
              </a:rPr>
              <a:t>relationship</a:t>
            </a:r>
          </a:p>
        </p:txBody>
      </p:sp>
      <p:sp>
        <p:nvSpPr>
          <p:cNvPr id="10" name="橢圓 9"/>
          <p:cNvSpPr/>
          <p:nvPr/>
        </p:nvSpPr>
        <p:spPr>
          <a:xfrm rot="21094225">
            <a:off x="1000082" y="2250985"/>
            <a:ext cx="856957" cy="827388"/>
          </a:xfrm>
          <a:prstGeom prst="ellipse">
            <a:avLst/>
          </a:prstGeom>
          <a:solidFill>
            <a:srgbClr val="FF6699"/>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11" name="橢圓 10"/>
          <p:cNvSpPr/>
          <p:nvPr/>
        </p:nvSpPr>
        <p:spPr>
          <a:xfrm rot="21197104">
            <a:off x="2218532" y="3850003"/>
            <a:ext cx="869852" cy="870718"/>
          </a:xfrm>
          <a:prstGeom prst="ellipse">
            <a:avLst/>
          </a:prstGeom>
          <a:solidFill>
            <a:srgbClr val="FFCF37"/>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solidFill>
                <a:srgbClr val="FF0000"/>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12" name="橢圓 11"/>
          <p:cNvSpPr/>
          <p:nvPr/>
        </p:nvSpPr>
        <p:spPr>
          <a:xfrm>
            <a:off x="3764016" y="3861704"/>
            <a:ext cx="872197" cy="906887"/>
          </a:xfrm>
          <a:prstGeom prst="ellipse">
            <a:avLst/>
          </a:prstGeom>
          <a:solidFill>
            <a:srgbClr val="92D050"/>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13" name="橢圓 12"/>
          <p:cNvSpPr/>
          <p:nvPr/>
        </p:nvSpPr>
        <p:spPr>
          <a:xfrm rot="20176906">
            <a:off x="5047970" y="5252274"/>
            <a:ext cx="872197" cy="882477"/>
          </a:xfrm>
          <a:prstGeom prst="ellipse">
            <a:avLst/>
          </a:prstGeom>
          <a:solidFill>
            <a:srgbClr val="7DBEFF"/>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cxnSp>
        <p:nvCxnSpPr>
          <p:cNvPr id="14" name="直線單箭頭接點 13"/>
          <p:cNvCxnSpPr>
            <a:stCxn id="10" idx="5"/>
            <a:endCxn id="11" idx="1"/>
          </p:cNvCxnSpPr>
          <p:nvPr/>
        </p:nvCxnSpPr>
        <p:spPr>
          <a:xfrm>
            <a:off x="1771150" y="2909630"/>
            <a:ext cx="540882" cy="110595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6" name="弧形接點 15"/>
          <p:cNvCxnSpPr>
            <a:stCxn id="12" idx="7"/>
            <a:endCxn id="10" idx="6"/>
          </p:cNvCxnSpPr>
          <p:nvPr/>
        </p:nvCxnSpPr>
        <p:spPr>
          <a:xfrm rot="16200000" flipV="1">
            <a:off x="2484123" y="1970154"/>
            <a:ext cx="1392648" cy="2656073"/>
          </a:xfrm>
          <a:prstGeom prst="curved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弧形接點 16"/>
          <p:cNvCxnSpPr>
            <a:stCxn id="13" idx="2"/>
            <a:endCxn id="11" idx="4"/>
          </p:cNvCxnSpPr>
          <p:nvPr/>
        </p:nvCxnSpPr>
        <p:spPr>
          <a:xfrm rot="10800000">
            <a:off x="2704365" y="4717735"/>
            <a:ext cx="2380441" cy="1151194"/>
          </a:xfrm>
          <a:prstGeom prst="curved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rot="4003142">
            <a:off x="1562097" y="3163777"/>
            <a:ext cx="1293648" cy="369332"/>
          </a:xfrm>
          <a:prstGeom prst="rect">
            <a:avLst/>
          </a:prstGeom>
          <a:noFill/>
        </p:spPr>
        <p:txBody>
          <a:bodyPr wrap="square" rtlCol="0">
            <a:spAutoFit/>
          </a:bodyPr>
          <a:lstStyle/>
          <a:p>
            <a:r>
              <a:rPr lang="en-US" u="sng" dirty="0">
                <a:solidFill>
                  <a:srgbClr val="FF0000"/>
                </a:solidFill>
              </a:rPr>
              <a:t>IN_MONTH</a:t>
            </a:r>
          </a:p>
        </p:txBody>
      </p:sp>
      <p:cxnSp>
        <p:nvCxnSpPr>
          <p:cNvPr id="31" name="Straight Arrow Connector 30"/>
          <p:cNvCxnSpPr>
            <a:stCxn id="13" idx="1"/>
            <a:endCxn id="12" idx="5"/>
          </p:cNvCxnSpPr>
          <p:nvPr/>
        </p:nvCxnSpPr>
        <p:spPr>
          <a:xfrm flipH="1" flipV="1">
            <a:off x="4508483" y="4635780"/>
            <a:ext cx="567764" cy="89612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rot="1148075">
            <a:off x="2495841" y="2825833"/>
            <a:ext cx="1687391" cy="369332"/>
          </a:xfrm>
          <a:prstGeom prst="rect">
            <a:avLst/>
          </a:prstGeom>
          <a:noFill/>
        </p:spPr>
        <p:txBody>
          <a:bodyPr wrap="square" rtlCol="0">
            <a:spAutoFit/>
          </a:bodyPr>
          <a:lstStyle/>
          <a:p>
            <a:r>
              <a:rPr lang="en-US" dirty="0"/>
              <a:t>IN DIVISION</a:t>
            </a:r>
          </a:p>
        </p:txBody>
      </p:sp>
      <p:sp>
        <p:nvSpPr>
          <p:cNvPr id="51" name="TextBox 50"/>
          <p:cNvSpPr txBox="1"/>
          <p:nvPr/>
        </p:nvSpPr>
        <p:spPr>
          <a:xfrm rot="1358199">
            <a:off x="3198670" y="5264032"/>
            <a:ext cx="1372176" cy="369332"/>
          </a:xfrm>
          <a:prstGeom prst="rect">
            <a:avLst/>
          </a:prstGeom>
          <a:noFill/>
        </p:spPr>
        <p:txBody>
          <a:bodyPr wrap="square" rtlCol="0">
            <a:spAutoFit/>
          </a:bodyPr>
          <a:lstStyle/>
          <a:p>
            <a:r>
              <a:rPr lang="en-US" u="sng" dirty="0">
                <a:solidFill>
                  <a:srgbClr val="FF0000"/>
                </a:solidFill>
              </a:rPr>
              <a:t>WRITTEN IN</a:t>
            </a:r>
          </a:p>
        </p:txBody>
      </p:sp>
      <p:sp>
        <p:nvSpPr>
          <p:cNvPr id="52" name="TextBox 51"/>
          <p:cNvSpPr txBox="1"/>
          <p:nvPr/>
        </p:nvSpPr>
        <p:spPr>
          <a:xfrm rot="3334420">
            <a:off x="4315722" y="5089911"/>
            <a:ext cx="847432" cy="369332"/>
          </a:xfrm>
          <a:prstGeom prst="rect">
            <a:avLst/>
          </a:prstGeom>
          <a:noFill/>
        </p:spPr>
        <p:txBody>
          <a:bodyPr wrap="square" rtlCol="0">
            <a:spAutoFit/>
          </a:bodyPr>
          <a:lstStyle/>
          <a:p>
            <a:r>
              <a:rPr lang="en-US" dirty="0"/>
              <a:t>ABOUT</a:t>
            </a:r>
          </a:p>
        </p:txBody>
      </p:sp>
      <p:pic>
        <p:nvPicPr>
          <p:cNvPr id="53" name="Picture 52"/>
          <p:cNvPicPr/>
          <p:nvPr/>
        </p:nvPicPr>
        <p:blipFill>
          <a:blip r:embed="rId2"/>
          <a:stretch>
            <a:fillRect/>
          </a:stretch>
        </p:blipFill>
        <p:spPr>
          <a:xfrm>
            <a:off x="6180714" y="4696853"/>
            <a:ext cx="5248275" cy="1771650"/>
          </a:xfrm>
          <a:prstGeom prst="rect">
            <a:avLst/>
          </a:prstGeom>
        </p:spPr>
      </p:pic>
      <p:pic>
        <p:nvPicPr>
          <p:cNvPr id="5" name="Picture 4"/>
          <p:cNvPicPr>
            <a:picLocks noChangeAspect="1"/>
          </p:cNvPicPr>
          <p:nvPr/>
        </p:nvPicPr>
        <p:blipFill>
          <a:blip r:embed="rId3"/>
          <a:stretch>
            <a:fillRect/>
          </a:stretch>
        </p:blipFill>
        <p:spPr>
          <a:xfrm>
            <a:off x="5904022" y="3723504"/>
            <a:ext cx="6114818" cy="2993395"/>
          </a:xfrm>
          <a:prstGeom prst="rect">
            <a:avLst/>
          </a:prstGeom>
        </p:spPr>
      </p:pic>
    </p:spTree>
    <p:extLst>
      <p:ext uri="{BB962C8B-B14F-4D97-AF65-F5344CB8AC3E}">
        <p14:creationId xmlns:p14="http://schemas.microsoft.com/office/powerpoint/2010/main" val="123630364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800" b="1" dirty="0">
                <a:latin typeface="MV Boli" panose="02000500030200090000" pitchFamily="2" charset="0"/>
                <a:cs typeface="MV Boli" panose="02000500030200090000" pitchFamily="2" charset="0"/>
              </a:rPr>
              <a:t>Top Places in Each Division</a:t>
            </a:r>
            <a:endParaRPr lang="zh-TW" altLang="en-US" sz="4800" b="1" dirty="0">
              <a:latin typeface="MV Boli" panose="02000500030200090000" pitchFamily="2" charset="0"/>
              <a:cs typeface="MV Boli" panose="02000500030200090000" pitchFamily="2" charset="0"/>
            </a:endParaRPr>
          </a:p>
        </p:txBody>
      </p:sp>
      <p:sp>
        <p:nvSpPr>
          <p:cNvPr id="3" name="內容版面配置區 2"/>
          <p:cNvSpPr>
            <a:spLocks noGrp="1"/>
          </p:cNvSpPr>
          <p:nvPr>
            <p:ph sz="half" idx="1"/>
          </p:nvPr>
        </p:nvSpPr>
        <p:spPr>
          <a:ln>
            <a:solidFill>
              <a:srgbClr val="7DBEFF"/>
            </a:solidFill>
          </a:ln>
        </p:spPr>
        <p:txBody>
          <a:bodyPr>
            <a:normAutofit fontScale="70000" lnSpcReduction="20000"/>
          </a:bodyPr>
          <a:lstStyle/>
          <a:p>
            <a:pPr marL="0" indent="0">
              <a:buNone/>
            </a:pPr>
            <a:r>
              <a:rPr lang="en-US" altLang="zh-TW" sz="2400" dirty="0">
                <a:solidFill>
                  <a:srgbClr val="FF6699"/>
                </a:solidFill>
                <a:latin typeface="MV Boli" panose="02000500030200090000" pitchFamily="2" charset="0"/>
                <a:cs typeface="MV Boli" panose="02000500030200090000" pitchFamily="2" charset="0"/>
              </a:rPr>
              <a:t>-Division </a:t>
            </a:r>
            <a:r>
              <a:rPr lang="en-US" altLang="zh-TW" sz="2400" dirty="0">
                <a:solidFill>
                  <a:srgbClr val="FFCF37"/>
                </a:solidFill>
                <a:latin typeface="MV Boli" panose="02000500030200090000" pitchFamily="2" charset="0"/>
                <a:cs typeface="MV Boli" panose="02000500030200090000" pitchFamily="2" charset="0"/>
              </a:rPr>
              <a:t>–Restaurant </a:t>
            </a:r>
            <a:r>
              <a:rPr lang="en-US" altLang="zh-TW" sz="2400" dirty="0">
                <a:solidFill>
                  <a:srgbClr val="92D050"/>
                </a:solidFill>
                <a:latin typeface="MV Boli" panose="02000500030200090000" pitchFamily="2" charset="0"/>
                <a:cs typeface="MV Boli" panose="02000500030200090000" pitchFamily="2" charset="0"/>
              </a:rPr>
              <a:t>–Reviews</a:t>
            </a:r>
          </a:p>
          <a:p>
            <a:pPr marL="0" indent="0">
              <a:buNone/>
            </a:pPr>
            <a:endParaRPr lang="en-US" altLang="zh-TW" sz="2000" dirty="0">
              <a:latin typeface="Comic Sans MS" panose="030F0702030302020204" pitchFamily="66" charset="0"/>
            </a:endParaRPr>
          </a:p>
          <a:p>
            <a:endParaRPr lang="en-US" altLang="zh-TW" sz="2000" dirty="0">
              <a:latin typeface="Comic Sans MS" panose="030F0702030302020204" pitchFamily="66" charset="0"/>
            </a:endParaRPr>
          </a:p>
          <a:p>
            <a:endParaRPr lang="en-US" altLang="zh-TW" sz="2000" dirty="0">
              <a:latin typeface="Comic Sans MS" panose="030F0702030302020204" pitchFamily="66" charset="0"/>
            </a:endParaRPr>
          </a:p>
        </p:txBody>
      </p:sp>
      <p:sp>
        <p:nvSpPr>
          <p:cNvPr id="4" name="內容版面配置區 3"/>
          <p:cNvSpPr>
            <a:spLocks noGrp="1"/>
          </p:cNvSpPr>
          <p:nvPr>
            <p:ph sz="half" idx="2"/>
          </p:nvPr>
        </p:nvSpPr>
        <p:spPr>
          <a:xfrm>
            <a:off x="6172200" y="1825625"/>
            <a:ext cx="5181600" cy="2010728"/>
          </a:xfrm>
          <a:noFill/>
          <a:ln>
            <a:solidFill>
              <a:srgbClr val="7DBEFF"/>
            </a:solidFill>
          </a:ln>
        </p:spPr>
        <p:txBody>
          <a:bodyPr>
            <a:normAutofit fontScale="70000" lnSpcReduction="20000"/>
          </a:bodyPr>
          <a:lstStyle/>
          <a:p>
            <a:pPr marL="0" indent="0">
              <a:buNone/>
            </a:pPr>
            <a:r>
              <a:rPr lang="en-US" altLang="zh-TW" sz="2000" b="1" dirty="0">
                <a:latin typeface="Comic Sans MS" panose="030F0702030302020204" pitchFamily="66" charset="0"/>
              </a:rPr>
              <a:t>Case of Usage: </a:t>
            </a:r>
            <a:r>
              <a:rPr lang="en-US" altLang="zh-TW" sz="2000" dirty="0">
                <a:latin typeface="Comic Sans MS" panose="030F0702030302020204" pitchFamily="66" charset="0"/>
              </a:rPr>
              <a:t>Top </a:t>
            </a:r>
            <a:r>
              <a:rPr lang="en-US" altLang="zh-TW" sz="2000" dirty="0" smtClean="0">
                <a:latin typeface="Comic Sans MS" panose="030F0702030302020204" pitchFamily="66" charset="0"/>
              </a:rPr>
              <a:t>Places(most reviewed) </a:t>
            </a:r>
            <a:r>
              <a:rPr lang="en-US" altLang="zh-TW" sz="2000" dirty="0">
                <a:latin typeface="Comic Sans MS" panose="030F0702030302020204" pitchFamily="66" charset="0"/>
              </a:rPr>
              <a:t>in each division </a:t>
            </a:r>
          </a:p>
          <a:p>
            <a:pPr marL="0" indent="0">
              <a:buNone/>
            </a:pPr>
            <a:r>
              <a:rPr lang="en-US" altLang="zh-TW" sz="2000" b="1" dirty="0">
                <a:latin typeface="Comic Sans MS" panose="030F0702030302020204" pitchFamily="66" charset="0"/>
              </a:rPr>
              <a:t>Purpose: </a:t>
            </a:r>
            <a:r>
              <a:rPr lang="en-US" altLang="zh-TW" sz="2000" dirty="0">
                <a:latin typeface="Comic Sans MS" panose="030F0702030302020204" pitchFamily="66" charset="0"/>
              </a:rPr>
              <a:t>popular restaurants in recent years</a:t>
            </a:r>
            <a:endParaRPr lang="en-US" altLang="zh-TW" sz="2000" b="1" dirty="0">
              <a:latin typeface="Comic Sans MS" panose="030F0702030302020204" pitchFamily="66" charset="0"/>
            </a:endParaRPr>
          </a:p>
          <a:p>
            <a:pPr marL="0" indent="0">
              <a:buNone/>
            </a:pPr>
            <a:r>
              <a:rPr lang="en-US" altLang="zh-TW" sz="2000" dirty="0">
                <a:latin typeface="Comic Sans MS" panose="030F0702030302020204" pitchFamily="66" charset="0"/>
              </a:rPr>
              <a:t>•collect the review of restaurant in recent years</a:t>
            </a:r>
          </a:p>
          <a:p>
            <a:pPr marL="0" indent="0">
              <a:buNone/>
            </a:pPr>
            <a:r>
              <a:rPr lang="en-US" altLang="zh-TW" sz="2000" dirty="0">
                <a:latin typeface="Comic Sans MS" panose="030F0702030302020204" pitchFamily="66" charset="0"/>
              </a:rPr>
              <a:t>•limit them to top 5</a:t>
            </a:r>
          </a:p>
          <a:p>
            <a:pPr marL="0" indent="0">
              <a:buNone/>
            </a:pPr>
            <a:r>
              <a:rPr lang="en-US" altLang="zh-TW" sz="2000" dirty="0">
                <a:latin typeface="Comic Sans MS" panose="030F0702030302020204" pitchFamily="66" charset="0"/>
              </a:rPr>
              <a:t>•in top 5, calculate the </a:t>
            </a:r>
            <a:r>
              <a:rPr lang="en-US" altLang="zh-TW" sz="2000" dirty="0" err="1">
                <a:latin typeface="Comic Sans MS" panose="030F0702030302020204" pitchFamily="66" charset="0"/>
              </a:rPr>
              <a:t>avg</a:t>
            </a:r>
            <a:r>
              <a:rPr lang="en-US" altLang="zh-TW" sz="2000" dirty="0">
                <a:latin typeface="Comic Sans MS" panose="030F0702030302020204" pitchFamily="66" charset="0"/>
              </a:rPr>
              <a:t> of review rating during recent years</a:t>
            </a:r>
          </a:p>
          <a:p>
            <a:pPr marL="0" indent="0">
              <a:buNone/>
            </a:pPr>
            <a:r>
              <a:rPr lang="en-US" altLang="zh-TW" sz="2000" dirty="0">
                <a:latin typeface="Comic Sans MS" panose="030F0702030302020204" pitchFamily="66" charset="0"/>
              </a:rPr>
              <a:t>•create a </a:t>
            </a:r>
            <a:r>
              <a:rPr lang="en-US" altLang="zh-TW" sz="2000" b="1" dirty="0">
                <a:latin typeface="Comic Sans MS" panose="030F0702030302020204" pitchFamily="66" charset="0"/>
              </a:rPr>
              <a:t>[:TOP_PLACE] </a:t>
            </a:r>
            <a:r>
              <a:rPr lang="en-US" altLang="zh-TW" sz="2000" dirty="0">
                <a:latin typeface="Comic Sans MS" panose="030F0702030302020204" pitchFamily="66" charset="0"/>
              </a:rPr>
              <a:t>relationship from res to the division for later quick query</a:t>
            </a:r>
          </a:p>
          <a:p>
            <a:pPr marL="0" indent="0">
              <a:buNone/>
            </a:pPr>
            <a:endParaRPr lang="en-US" altLang="zh-TW" sz="2000" dirty="0">
              <a:latin typeface="Comic Sans MS" panose="030F0702030302020204" pitchFamily="66" charset="0"/>
            </a:endParaRPr>
          </a:p>
          <a:p>
            <a:endParaRPr lang="en-US" altLang="zh-TW" sz="2000" dirty="0">
              <a:latin typeface="Comic Sans MS" panose="030F0702030302020204" pitchFamily="66" charset="0"/>
            </a:endParaRPr>
          </a:p>
        </p:txBody>
      </p:sp>
      <p:sp>
        <p:nvSpPr>
          <p:cNvPr id="5" name="橢圓 4"/>
          <p:cNvSpPr/>
          <p:nvPr/>
        </p:nvSpPr>
        <p:spPr>
          <a:xfrm rot="21094225">
            <a:off x="1237363" y="2634331"/>
            <a:ext cx="856957" cy="827388"/>
          </a:xfrm>
          <a:prstGeom prst="ellipse">
            <a:avLst/>
          </a:prstGeom>
          <a:solidFill>
            <a:srgbClr val="FF6699"/>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6" name="橢圓 5"/>
          <p:cNvSpPr/>
          <p:nvPr/>
        </p:nvSpPr>
        <p:spPr>
          <a:xfrm rot="21197104">
            <a:off x="2841780" y="3884223"/>
            <a:ext cx="869852" cy="870718"/>
          </a:xfrm>
          <a:prstGeom prst="ellipse">
            <a:avLst/>
          </a:prstGeom>
          <a:solidFill>
            <a:srgbClr val="FFCF37"/>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7" name="橢圓 6"/>
          <p:cNvSpPr/>
          <p:nvPr/>
        </p:nvSpPr>
        <p:spPr>
          <a:xfrm>
            <a:off x="4263006" y="4994852"/>
            <a:ext cx="872197" cy="906887"/>
          </a:xfrm>
          <a:prstGeom prst="ellipse">
            <a:avLst/>
          </a:prstGeom>
          <a:solidFill>
            <a:srgbClr val="92D050"/>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cxnSp>
        <p:nvCxnSpPr>
          <p:cNvPr id="19" name="直線單箭頭接點 18"/>
          <p:cNvCxnSpPr>
            <a:stCxn id="6" idx="1"/>
            <a:endCxn id="5" idx="5"/>
          </p:cNvCxnSpPr>
          <p:nvPr/>
        </p:nvCxnSpPr>
        <p:spPr>
          <a:xfrm flipH="1" flipV="1">
            <a:off x="2008431" y="3292976"/>
            <a:ext cx="926849" cy="75683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p:cNvCxnSpPr>
            <a:stCxn id="7" idx="1"/>
            <a:endCxn id="6" idx="5"/>
          </p:cNvCxnSpPr>
          <p:nvPr/>
        </p:nvCxnSpPr>
        <p:spPr>
          <a:xfrm flipH="1" flipV="1">
            <a:off x="3618132" y="4589355"/>
            <a:ext cx="772604" cy="53830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8" name="弧形接點 47"/>
          <p:cNvCxnSpPr>
            <a:stCxn id="5" idx="4"/>
          </p:cNvCxnSpPr>
          <p:nvPr/>
        </p:nvCxnSpPr>
        <p:spPr>
          <a:xfrm rot="16200000" flipH="1">
            <a:off x="1829944" y="3353792"/>
            <a:ext cx="937865" cy="1144779"/>
          </a:xfrm>
          <a:prstGeom prst="curved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2291866">
            <a:off x="1400444" y="4044550"/>
            <a:ext cx="1292913" cy="369332"/>
          </a:xfrm>
          <a:prstGeom prst="rect">
            <a:avLst/>
          </a:prstGeom>
          <a:noFill/>
        </p:spPr>
        <p:txBody>
          <a:bodyPr wrap="square" rtlCol="0">
            <a:spAutoFit/>
          </a:bodyPr>
          <a:lstStyle/>
          <a:p>
            <a:r>
              <a:rPr lang="en-US" u="sng" dirty="0">
                <a:solidFill>
                  <a:srgbClr val="FF0000"/>
                </a:solidFill>
              </a:rPr>
              <a:t>TOP_PLACE</a:t>
            </a:r>
          </a:p>
        </p:txBody>
      </p:sp>
      <p:pic>
        <p:nvPicPr>
          <p:cNvPr id="9" name="Picture 8"/>
          <p:cNvPicPr>
            <a:picLocks noChangeAspect="1"/>
          </p:cNvPicPr>
          <p:nvPr/>
        </p:nvPicPr>
        <p:blipFill>
          <a:blip r:embed="rId2"/>
          <a:stretch>
            <a:fillRect/>
          </a:stretch>
        </p:blipFill>
        <p:spPr>
          <a:xfrm>
            <a:off x="5694440" y="4001294"/>
            <a:ext cx="6325252" cy="3003594"/>
          </a:xfrm>
          <a:prstGeom prst="rect">
            <a:avLst/>
          </a:prstGeom>
        </p:spPr>
      </p:pic>
    </p:spTree>
    <p:extLst>
      <p:ext uri="{BB962C8B-B14F-4D97-AF65-F5344CB8AC3E}">
        <p14:creationId xmlns:p14="http://schemas.microsoft.com/office/powerpoint/2010/main" val="123630364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3600" b="1" dirty="0">
                <a:latin typeface="MV Boli" panose="02000500030200090000" pitchFamily="2" charset="0"/>
                <a:cs typeface="MV Boli" panose="02000500030200090000" pitchFamily="2" charset="0"/>
              </a:rPr>
              <a:t>Restaurant Tendency Towards Certain Month</a:t>
            </a:r>
            <a:endParaRPr lang="zh-TW" altLang="en-US" sz="3600" b="1" dirty="0">
              <a:latin typeface="MV Boli" panose="02000500030200090000" pitchFamily="2" charset="0"/>
              <a:cs typeface="MV Boli" panose="02000500030200090000" pitchFamily="2" charset="0"/>
            </a:endParaRPr>
          </a:p>
        </p:txBody>
      </p:sp>
      <p:sp>
        <p:nvSpPr>
          <p:cNvPr id="3" name="內容版面配置區 2"/>
          <p:cNvSpPr>
            <a:spLocks noGrp="1"/>
          </p:cNvSpPr>
          <p:nvPr>
            <p:ph sz="half" idx="1"/>
          </p:nvPr>
        </p:nvSpPr>
        <p:spPr>
          <a:ln>
            <a:solidFill>
              <a:srgbClr val="7DBEFF"/>
            </a:solidFill>
          </a:ln>
        </p:spPr>
        <p:txBody>
          <a:bodyPr>
            <a:normAutofit/>
          </a:bodyPr>
          <a:lstStyle/>
          <a:p>
            <a:endParaRPr lang="en-US" altLang="zh-TW" sz="2000" dirty="0">
              <a:latin typeface="Comic Sans MS" panose="030F0702030302020204" pitchFamily="66" charset="0"/>
            </a:endParaRPr>
          </a:p>
          <a:p>
            <a:r>
              <a:rPr lang="en-US" altLang="zh-TW" sz="2000" dirty="0">
                <a:latin typeface="Comic Sans MS" panose="030F0702030302020204" pitchFamily="66" charset="0"/>
              </a:rPr>
              <a:t>PIC</a:t>
            </a:r>
          </a:p>
          <a:p>
            <a:endParaRPr lang="en-US" altLang="zh-TW" sz="2000" dirty="0">
              <a:latin typeface="Comic Sans MS" panose="030F0702030302020204" pitchFamily="66" charset="0"/>
            </a:endParaRPr>
          </a:p>
          <a:p>
            <a:endParaRPr lang="en-US" altLang="zh-TW" sz="2000" dirty="0">
              <a:latin typeface="Comic Sans MS" panose="030F0702030302020204" pitchFamily="66" charset="0"/>
            </a:endParaRPr>
          </a:p>
          <a:p>
            <a:endParaRPr lang="en-US" altLang="zh-TW" sz="2000" dirty="0">
              <a:latin typeface="Comic Sans MS" panose="030F0702030302020204" pitchFamily="66" charset="0"/>
            </a:endParaRPr>
          </a:p>
        </p:txBody>
      </p:sp>
      <p:sp>
        <p:nvSpPr>
          <p:cNvPr id="4" name="內容版面配置區 3"/>
          <p:cNvSpPr>
            <a:spLocks noGrp="1"/>
          </p:cNvSpPr>
          <p:nvPr>
            <p:ph sz="half" idx="2"/>
          </p:nvPr>
        </p:nvSpPr>
        <p:spPr>
          <a:xfrm>
            <a:off x="6172200" y="1825625"/>
            <a:ext cx="5181600" cy="1873164"/>
          </a:xfrm>
          <a:noFill/>
          <a:ln>
            <a:solidFill>
              <a:srgbClr val="7DBEFF"/>
            </a:solidFill>
          </a:ln>
        </p:spPr>
        <p:txBody>
          <a:bodyPr>
            <a:normAutofit/>
          </a:bodyPr>
          <a:lstStyle/>
          <a:p>
            <a:pPr marL="0" indent="0">
              <a:buNone/>
            </a:pPr>
            <a:r>
              <a:rPr lang="en-US" altLang="zh-TW" sz="2000" b="1" dirty="0">
                <a:latin typeface="Comic Sans MS" panose="030F0702030302020204" pitchFamily="66" charset="0"/>
              </a:rPr>
              <a:t>Case of Usage: </a:t>
            </a:r>
            <a:r>
              <a:rPr lang="en-US" altLang="zh-TW" sz="2000" dirty="0">
                <a:latin typeface="Comic Sans MS" panose="030F0702030302020204" pitchFamily="66" charset="0"/>
              </a:rPr>
              <a:t>Restaurant Tendency Towards a Certain Month</a:t>
            </a:r>
          </a:p>
          <a:p>
            <a:pPr marL="0" indent="0">
              <a:buNone/>
            </a:pPr>
            <a:r>
              <a:rPr lang="en-US" altLang="zh-TW" sz="2000" b="1" dirty="0">
                <a:latin typeface="Comic Sans MS" panose="030F0702030302020204" pitchFamily="66" charset="0"/>
              </a:rPr>
              <a:t>Purpose: </a:t>
            </a:r>
            <a:r>
              <a:rPr lang="en-US" altLang="zh-TW" sz="2000" dirty="0">
                <a:latin typeface="Comic Sans MS" panose="030F0702030302020204" pitchFamily="66" charset="0"/>
              </a:rPr>
              <a:t>for general recommendation and ranking in season</a:t>
            </a:r>
          </a:p>
          <a:p>
            <a:pPr marL="0" indent="0">
              <a:buNone/>
            </a:pPr>
            <a:endParaRPr lang="en-US" altLang="zh-TW" sz="2000" dirty="0">
              <a:latin typeface="Comic Sans MS" panose="030F0702030302020204" pitchFamily="66" charset="0"/>
            </a:endParaRPr>
          </a:p>
        </p:txBody>
      </p:sp>
      <p:sp>
        <p:nvSpPr>
          <p:cNvPr id="5" name="橢圓 4"/>
          <p:cNvSpPr/>
          <p:nvPr/>
        </p:nvSpPr>
        <p:spPr>
          <a:xfrm>
            <a:off x="1756703" y="2684763"/>
            <a:ext cx="856957" cy="827388"/>
          </a:xfrm>
          <a:prstGeom prst="ellipse">
            <a:avLst/>
          </a:prstGeom>
          <a:solidFill>
            <a:srgbClr val="FF6699"/>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4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rPr>
              <a:t>res</a:t>
            </a:r>
            <a:endParaRPr lang="zh-TW" altLang="en-US" sz="24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6" name="橢圓 5"/>
          <p:cNvSpPr/>
          <p:nvPr/>
        </p:nvSpPr>
        <p:spPr>
          <a:xfrm>
            <a:off x="3462996" y="2447440"/>
            <a:ext cx="1230027" cy="870718"/>
          </a:xfrm>
          <a:prstGeom prst="ellipse">
            <a:avLst/>
          </a:prstGeom>
          <a:solidFill>
            <a:srgbClr val="7DBEFF"/>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4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rPr>
              <a:t>review</a:t>
            </a:r>
            <a:endParaRPr lang="zh-TW" altLang="en-US" sz="24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7" name="橢圓 6"/>
          <p:cNvSpPr/>
          <p:nvPr/>
        </p:nvSpPr>
        <p:spPr>
          <a:xfrm>
            <a:off x="2992901" y="3840673"/>
            <a:ext cx="1202581" cy="906887"/>
          </a:xfrm>
          <a:prstGeom prst="ellipse">
            <a:avLst/>
          </a:prstGeom>
          <a:solidFill>
            <a:srgbClr val="FFCF37"/>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4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rPr>
              <a:t>month</a:t>
            </a:r>
            <a:endParaRPr lang="zh-TW" altLang="en-US" sz="24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cxnSp>
        <p:nvCxnSpPr>
          <p:cNvPr id="8" name="直線單箭頭接點 7"/>
          <p:cNvCxnSpPr>
            <a:stCxn id="5" idx="6"/>
            <a:endCxn id="6" idx="2"/>
          </p:cNvCxnSpPr>
          <p:nvPr/>
        </p:nvCxnSpPr>
        <p:spPr>
          <a:xfrm flipV="1">
            <a:off x="2613660" y="2882799"/>
            <a:ext cx="849336" cy="215658"/>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a:stCxn id="6" idx="4"/>
            <a:endCxn id="7" idx="7"/>
          </p:cNvCxnSpPr>
          <p:nvPr/>
        </p:nvCxnSpPr>
        <p:spPr>
          <a:xfrm flipH="1">
            <a:off x="4019368" y="3318158"/>
            <a:ext cx="58642" cy="655326"/>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p:nvPr/>
        </p:nvPicPr>
        <p:blipFill>
          <a:blip r:embed="rId2"/>
          <a:stretch>
            <a:fillRect/>
          </a:stretch>
        </p:blipFill>
        <p:spPr>
          <a:xfrm>
            <a:off x="6532605" y="4042799"/>
            <a:ext cx="5463989" cy="1933908"/>
          </a:xfrm>
          <a:prstGeom prst="rect">
            <a:avLst/>
          </a:prstGeom>
        </p:spPr>
      </p:pic>
      <p:pic>
        <p:nvPicPr>
          <p:cNvPr id="12" name="Picture 11"/>
          <p:cNvPicPr>
            <a:picLocks noChangeAspect="1"/>
          </p:cNvPicPr>
          <p:nvPr/>
        </p:nvPicPr>
        <p:blipFill>
          <a:blip r:embed="rId3"/>
          <a:stretch>
            <a:fillRect/>
          </a:stretch>
        </p:blipFill>
        <p:spPr>
          <a:xfrm>
            <a:off x="36055" y="5009753"/>
            <a:ext cx="6318922" cy="1731075"/>
          </a:xfrm>
          <a:prstGeom prst="rect">
            <a:avLst/>
          </a:prstGeom>
        </p:spPr>
      </p:pic>
    </p:spTree>
    <p:extLst>
      <p:ext uri="{BB962C8B-B14F-4D97-AF65-F5344CB8AC3E}">
        <p14:creationId xmlns:p14="http://schemas.microsoft.com/office/powerpoint/2010/main" val="123630364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800" b="1" dirty="0">
                <a:latin typeface="MV Boli" panose="02000500030200090000" pitchFamily="2" charset="0"/>
                <a:cs typeface="MV Boli" panose="02000500030200090000" pitchFamily="2" charset="0"/>
              </a:rPr>
              <a:t>RELATING RESTAURANT</a:t>
            </a:r>
            <a:endParaRPr lang="zh-TW" altLang="en-US" sz="4800" b="1" dirty="0">
              <a:latin typeface="MV Boli" panose="02000500030200090000" pitchFamily="2" charset="0"/>
              <a:cs typeface="MV Boli" panose="02000500030200090000" pitchFamily="2" charset="0"/>
            </a:endParaRPr>
          </a:p>
        </p:txBody>
      </p:sp>
      <p:sp>
        <p:nvSpPr>
          <p:cNvPr id="3" name="內容版面配置區 2"/>
          <p:cNvSpPr>
            <a:spLocks noGrp="1"/>
          </p:cNvSpPr>
          <p:nvPr>
            <p:ph sz="half" idx="1"/>
          </p:nvPr>
        </p:nvSpPr>
        <p:spPr>
          <a:ln>
            <a:solidFill>
              <a:srgbClr val="7DBEFF"/>
            </a:solidFill>
          </a:ln>
        </p:spPr>
        <p:txBody>
          <a:bodyPr>
            <a:normAutofit/>
          </a:bodyPr>
          <a:lstStyle/>
          <a:p>
            <a:pPr marL="0" indent="0">
              <a:buNone/>
            </a:pPr>
            <a:r>
              <a:rPr lang="en-US" altLang="zh-TW" sz="2400" dirty="0">
                <a:solidFill>
                  <a:srgbClr val="FF6699"/>
                </a:solidFill>
                <a:latin typeface="MV Boli" panose="02000500030200090000" pitchFamily="2" charset="0"/>
                <a:cs typeface="MV Boli" panose="02000500030200090000" pitchFamily="2" charset="0"/>
              </a:rPr>
              <a:t>-Author </a:t>
            </a:r>
            <a:r>
              <a:rPr lang="en-US" altLang="zh-TW" sz="2400" dirty="0">
                <a:solidFill>
                  <a:srgbClr val="FFCF37"/>
                </a:solidFill>
                <a:latin typeface="MV Boli" panose="02000500030200090000" pitchFamily="2" charset="0"/>
                <a:cs typeface="MV Boli" panose="02000500030200090000" pitchFamily="2" charset="0"/>
              </a:rPr>
              <a:t>–Reviews </a:t>
            </a:r>
            <a:r>
              <a:rPr lang="en-US" altLang="zh-TW" sz="2400" dirty="0">
                <a:solidFill>
                  <a:srgbClr val="92D050"/>
                </a:solidFill>
                <a:latin typeface="MV Boli" panose="02000500030200090000" pitchFamily="2" charset="0"/>
                <a:cs typeface="MV Boli" panose="02000500030200090000" pitchFamily="2" charset="0"/>
              </a:rPr>
              <a:t>-Restaurants</a:t>
            </a:r>
          </a:p>
          <a:p>
            <a:pPr marL="0" indent="0">
              <a:buNone/>
            </a:pPr>
            <a:endParaRPr lang="en-US" altLang="zh-TW" sz="2000" dirty="0">
              <a:latin typeface="Comic Sans MS" panose="030F0702030302020204" pitchFamily="66" charset="0"/>
            </a:endParaRPr>
          </a:p>
          <a:p>
            <a:endParaRPr lang="en-US" altLang="zh-TW" sz="2000" dirty="0">
              <a:latin typeface="Comic Sans MS" panose="030F0702030302020204" pitchFamily="66" charset="0"/>
            </a:endParaRPr>
          </a:p>
          <a:p>
            <a:endParaRPr lang="en-US" altLang="zh-TW" sz="2000" dirty="0">
              <a:latin typeface="Comic Sans MS" panose="030F0702030302020204" pitchFamily="66" charset="0"/>
            </a:endParaRPr>
          </a:p>
          <a:p>
            <a:endParaRPr lang="en-US" altLang="zh-TW" sz="2000" dirty="0">
              <a:latin typeface="Comic Sans MS" panose="030F0702030302020204" pitchFamily="66" charset="0"/>
            </a:endParaRPr>
          </a:p>
        </p:txBody>
      </p:sp>
      <p:sp>
        <p:nvSpPr>
          <p:cNvPr id="4" name="內容版面配置區 3"/>
          <p:cNvSpPr>
            <a:spLocks noGrp="1"/>
          </p:cNvSpPr>
          <p:nvPr>
            <p:ph sz="half" idx="2"/>
          </p:nvPr>
        </p:nvSpPr>
        <p:spPr>
          <a:noFill/>
          <a:ln>
            <a:solidFill>
              <a:srgbClr val="7DBEFF"/>
            </a:solidFill>
          </a:ln>
        </p:spPr>
        <p:txBody>
          <a:bodyPr>
            <a:normAutofit/>
          </a:bodyPr>
          <a:lstStyle/>
          <a:p>
            <a:pPr marL="0" indent="0">
              <a:buNone/>
            </a:pPr>
            <a:r>
              <a:rPr lang="en-US" altLang="zh-TW" sz="2000" b="1" dirty="0">
                <a:latin typeface="Comic Sans MS" panose="030F0702030302020204" pitchFamily="66" charset="0"/>
              </a:rPr>
              <a:t>Case of Usage</a:t>
            </a:r>
            <a:r>
              <a:rPr lang="en-US" altLang="zh-TW" sz="2000" dirty="0">
                <a:latin typeface="Comic Sans MS" panose="030F0702030302020204" pitchFamily="66" charset="0"/>
              </a:rPr>
              <a:t>: Show Relating Restaurant</a:t>
            </a:r>
          </a:p>
          <a:p>
            <a:pPr marL="0" indent="0">
              <a:buNone/>
            </a:pPr>
            <a:r>
              <a:rPr lang="en-US" altLang="zh-TW" sz="2000" b="1" dirty="0">
                <a:latin typeface="Comic Sans MS" panose="030F0702030302020204" pitchFamily="66" charset="0"/>
              </a:rPr>
              <a:t>Purpose: </a:t>
            </a:r>
            <a:r>
              <a:rPr lang="en-US" altLang="zh-TW" sz="2000" dirty="0">
                <a:latin typeface="Comic Sans MS" panose="030F0702030302020204" pitchFamily="66" charset="0"/>
              </a:rPr>
              <a:t>Recommend at the end of the page for users</a:t>
            </a:r>
          </a:p>
          <a:p>
            <a:pPr marL="0" indent="0">
              <a:buNone/>
            </a:pPr>
            <a:r>
              <a:rPr lang="en-US" altLang="zh-TW" sz="2000" dirty="0">
                <a:latin typeface="Comic Sans MS" panose="030F0702030302020204" pitchFamily="66" charset="0"/>
              </a:rPr>
              <a:t> (Restaurant)-[RATED]-(Author)-[RATED]-(Restaurant)</a:t>
            </a:r>
          </a:p>
          <a:p>
            <a:pPr>
              <a:buFont typeface="Wingdings" panose="05000000000000000000" pitchFamily="2" charset="2"/>
              <a:buChar char="à"/>
            </a:pPr>
            <a:r>
              <a:rPr lang="en-US" altLang="zh-TW" sz="2000" dirty="0">
                <a:latin typeface="Comic Sans MS" panose="030F0702030302020204" pitchFamily="66" charset="0"/>
                <a:sym typeface="Wingdings" panose="05000000000000000000" pitchFamily="2" charset="2"/>
              </a:rPr>
              <a:t>From RATED relationship, construct NEIGHBOR relationship</a:t>
            </a:r>
          </a:p>
          <a:p>
            <a:pPr marL="0" indent="0">
              <a:buNone/>
            </a:pPr>
            <a:r>
              <a:rPr lang="en-US" altLang="zh-TW" sz="2000" dirty="0">
                <a:latin typeface="Comic Sans MS" panose="030F0702030302020204" pitchFamily="66" charset="0"/>
                <a:sym typeface="Wingdings" panose="05000000000000000000" pitchFamily="2" charset="2"/>
              </a:rPr>
              <a:t>(Restaurant)-[NEIGHBOR]-(Restaurant)</a:t>
            </a:r>
          </a:p>
          <a:p>
            <a:pPr marL="0" indent="0">
              <a:buNone/>
            </a:pPr>
            <a:r>
              <a:rPr lang="en-US" altLang="zh-TW" sz="2000" dirty="0">
                <a:latin typeface="Comic Sans MS" panose="030F0702030302020204" pitchFamily="66" charset="0"/>
                <a:sym typeface="Wingdings" panose="05000000000000000000" pitchFamily="2" charset="2"/>
              </a:rPr>
              <a:t>-&gt;shortest weighted path here to find the relating restaurant</a:t>
            </a:r>
            <a:endParaRPr lang="en-US" altLang="zh-TW" sz="2000" dirty="0">
              <a:latin typeface="Comic Sans MS" panose="030F0702030302020204" pitchFamily="66" charset="0"/>
            </a:endParaRPr>
          </a:p>
        </p:txBody>
      </p:sp>
      <p:sp>
        <p:nvSpPr>
          <p:cNvPr id="5" name="橢圓 4"/>
          <p:cNvSpPr/>
          <p:nvPr/>
        </p:nvSpPr>
        <p:spPr>
          <a:xfrm>
            <a:off x="1109591" y="3146096"/>
            <a:ext cx="856957" cy="827388"/>
          </a:xfrm>
          <a:prstGeom prst="ellipse">
            <a:avLst/>
          </a:prstGeom>
          <a:solidFill>
            <a:srgbClr val="FF6699"/>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6" name="橢圓 5"/>
          <p:cNvSpPr/>
          <p:nvPr/>
        </p:nvSpPr>
        <p:spPr>
          <a:xfrm>
            <a:off x="2907030" y="3102766"/>
            <a:ext cx="869852" cy="870718"/>
          </a:xfrm>
          <a:prstGeom prst="ellipse">
            <a:avLst/>
          </a:prstGeom>
          <a:solidFill>
            <a:srgbClr val="FFCF37"/>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solidFill>
                <a:srgbClr val="FFCF37"/>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7" name="橢圓 6"/>
          <p:cNvSpPr/>
          <p:nvPr/>
        </p:nvSpPr>
        <p:spPr>
          <a:xfrm>
            <a:off x="4731433" y="3102766"/>
            <a:ext cx="879279" cy="870718"/>
          </a:xfrm>
          <a:prstGeom prst="ellipse">
            <a:avLst/>
          </a:prstGeom>
          <a:solidFill>
            <a:srgbClr val="92D050"/>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solidFill>
                <a:srgbClr val="92D050"/>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cxnSp>
        <p:nvCxnSpPr>
          <p:cNvPr id="8" name="直線單箭頭接點 7"/>
          <p:cNvCxnSpPr>
            <a:stCxn id="5" idx="6"/>
            <a:endCxn id="6" idx="2"/>
          </p:cNvCxnSpPr>
          <p:nvPr/>
        </p:nvCxnSpPr>
        <p:spPr>
          <a:xfrm flipV="1">
            <a:off x="1966548" y="3538125"/>
            <a:ext cx="940482" cy="21665"/>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a:stCxn id="6" idx="6"/>
            <a:endCxn id="7" idx="2"/>
          </p:cNvCxnSpPr>
          <p:nvPr/>
        </p:nvCxnSpPr>
        <p:spPr>
          <a:xfrm>
            <a:off x="3776882" y="3538125"/>
            <a:ext cx="954551" cy="0"/>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弧形接點 22"/>
          <p:cNvCxnSpPr>
            <a:stCxn id="5" idx="0"/>
            <a:endCxn id="7" idx="0"/>
          </p:cNvCxnSpPr>
          <p:nvPr/>
        </p:nvCxnSpPr>
        <p:spPr>
          <a:xfrm rot="5400000" flipH="1" flipV="1">
            <a:off x="3332906" y="1307930"/>
            <a:ext cx="43330" cy="3633003"/>
          </a:xfrm>
          <a:prstGeom prst="curvedConnector3">
            <a:avLst>
              <a:gd name="adj1" fmla="val 1211976"/>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橢圓 31"/>
          <p:cNvSpPr/>
          <p:nvPr/>
        </p:nvSpPr>
        <p:spPr>
          <a:xfrm>
            <a:off x="1109591" y="4901926"/>
            <a:ext cx="856957" cy="827388"/>
          </a:xfrm>
          <a:prstGeom prst="ellipse">
            <a:avLst/>
          </a:prstGeom>
          <a:solidFill>
            <a:srgbClr val="92D050"/>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33" name="橢圓 32"/>
          <p:cNvSpPr/>
          <p:nvPr/>
        </p:nvSpPr>
        <p:spPr>
          <a:xfrm>
            <a:off x="2907030" y="4858596"/>
            <a:ext cx="869852" cy="870718"/>
          </a:xfrm>
          <a:prstGeom prst="ellipse">
            <a:avLst/>
          </a:prstGeom>
          <a:solidFill>
            <a:srgbClr val="FF6699"/>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solidFill>
                <a:srgbClr val="FFCF37"/>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34" name="橢圓 33"/>
          <p:cNvSpPr/>
          <p:nvPr/>
        </p:nvSpPr>
        <p:spPr>
          <a:xfrm>
            <a:off x="4731433" y="4858596"/>
            <a:ext cx="879279" cy="870718"/>
          </a:xfrm>
          <a:prstGeom prst="ellipse">
            <a:avLst/>
          </a:prstGeom>
          <a:solidFill>
            <a:srgbClr val="92D050"/>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sz="2400" dirty="0">
              <a:solidFill>
                <a:srgbClr val="92D050"/>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cxnSp>
        <p:nvCxnSpPr>
          <p:cNvPr id="35" name="直線單箭頭接點 34"/>
          <p:cNvCxnSpPr>
            <a:stCxn id="32" idx="6"/>
            <a:endCxn id="33" idx="2"/>
          </p:cNvCxnSpPr>
          <p:nvPr/>
        </p:nvCxnSpPr>
        <p:spPr>
          <a:xfrm flipV="1">
            <a:off x="1966548" y="5293955"/>
            <a:ext cx="940482" cy="21665"/>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33" idx="6"/>
            <a:endCxn id="34" idx="2"/>
          </p:cNvCxnSpPr>
          <p:nvPr/>
        </p:nvCxnSpPr>
        <p:spPr>
          <a:xfrm>
            <a:off x="3776882" y="5293955"/>
            <a:ext cx="954551" cy="0"/>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弧形接點 36"/>
          <p:cNvCxnSpPr>
            <a:stCxn id="32" idx="0"/>
            <a:endCxn id="34" idx="0"/>
          </p:cNvCxnSpPr>
          <p:nvPr/>
        </p:nvCxnSpPr>
        <p:spPr>
          <a:xfrm rot="5400000" flipH="1" flipV="1">
            <a:off x="3332906" y="3063760"/>
            <a:ext cx="43330" cy="3633003"/>
          </a:xfrm>
          <a:prstGeom prst="curvedConnector3">
            <a:avLst>
              <a:gd name="adj1" fmla="val 1211976"/>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65736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157654" y="2492985"/>
            <a:ext cx="9876692" cy="1872030"/>
          </a:xfrm>
        </p:spPr>
        <p:txBody>
          <a:bodyPr>
            <a:normAutofit/>
          </a:bodyPr>
          <a:lstStyle/>
          <a:p>
            <a:pPr algn="r"/>
            <a:r>
              <a:rPr lang="en-US" altLang="zh-TW" b="1"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System Analysis and Design </a:t>
            </a:r>
            <a:br>
              <a:rPr lang="en-US" altLang="zh-TW" b="1"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br>
            <a:r>
              <a:rPr lang="en-US" altLang="zh-TW" b="1"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 User Interface</a:t>
            </a:r>
            <a:endParaRPr lang="zh-TW" altLang="en-US" b="1"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67983304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800" b="1" dirty="0">
                <a:latin typeface="MV Boli" panose="02000500030200090000" pitchFamily="2" charset="0"/>
                <a:cs typeface="MV Boli" panose="02000500030200090000" pitchFamily="2" charset="0"/>
              </a:rPr>
              <a:t>User Interface Subsystem </a:t>
            </a:r>
            <a:endParaRPr lang="zh-TW" altLang="en-US" sz="4800" b="1" dirty="0">
              <a:latin typeface="MV Boli" panose="02000500030200090000" pitchFamily="2" charset="0"/>
              <a:cs typeface="MV Boli" panose="02000500030200090000" pitchFamily="2" charset="0"/>
            </a:endParaRPr>
          </a:p>
        </p:txBody>
      </p:sp>
      <p:sp>
        <p:nvSpPr>
          <p:cNvPr id="3" name="內容版面配置區 2"/>
          <p:cNvSpPr>
            <a:spLocks noGrp="1"/>
          </p:cNvSpPr>
          <p:nvPr>
            <p:ph idx="1"/>
          </p:nvPr>
        </p:nvSpPr>
        <p:spPr/>
        <p:txBody>
          <a:bodyPr/>
          <a:lstStyle/>
          <a:p>
            <a:r>
              <a:rPr lang="en-US" altLang="zh-TW" sz="3200" dirty="0">
                <a:latin typeface="MV Boli" panose="02000500030200090000" pitchFamily="2" charset="0"/>
                <a:cs typeface="MV Boli" panose="02000500030200090000" pitchFamily="2" charset="0"/>
              </a:rPr>
              <a:t>Purpose</a:t>
            </a:r>
          </a:p>
          <a:p>
            <a:pPr lvl="1"/>
            <a:r>
              <a:rPr lang="en-US" altLang="zh-TW" sz="2800" dirty="0">
                <a:latin typeface="MV Boli" panose="02000500030200090000" pitchFamily="2" charset="0"/>
                <a:cs typeface="MV Boli" panose="02000500030200090000" pitchFamily="2" charset="0"/>
              </a:rPr>
              <a:t>Provide recommendations to the user</a:t>
            </a:r>
          </a:p>
          <a:p>
            <a:r>
              <a:rPr lang="en-US" altLang="zh-TW" sz="3200" dirty="0">
                <a:latin typeface="MV Boli" panose="02000500030200090000" pitchFamily="2" charset="0"/>
                <a:cs typeface="MV Boli" panose="02000500030200090000" pitchFamily="2" charset="0"/>
              </a:rPr>
              <a:t>Steps</a:t>
            </a:r>
          </a:p>
          <a:p>
            <a:pPr lvl="1"/>
            <a:r>
              <a:rPr lang="en-US" altLang="zh-TW" sz="2800" dirty="0">
                <a:latin typeface="MV Boli" panose="02000500030200090000" pitchFamily="2" charset="0"/>
                <a:cs typeface="MV Boli" panose="02000500030200090000" pitchFamily="2" charset="0"/>
              </a:rPr>
              <a:t>User </a:t>
            </a:r>
            <a:r>
              <a:rPr lang="en-US" altLang="zh-TW" sz="2800" dirty="0">
                <a:latin typeface="MV Boli" panose="02000500030200090000" pitchFamily="2" charset="0"/>
                <a:cs typeface="MV Boli" panose="02000500030200090000" pitchFamily="2" charset="0"/>
                <a:sym typeface="Wingdings" panose="05000000000000000000" pitchFamily="2" charset="2"/>
              </a:rPr>
              <a:t> </a:t>
            </a:r>
            <a:r>
              <a:rPr lang="en-US" altLang="zh-TW" sz="2800" dirty="0">
                <a:latin typeface="MV Boli" panose="02000500030200090000" pitchFamily="2" charset="0"/>
                <a:cs typeface="MV Boli" panose="02000500030200090000" pitchFamily="2" charset="0"/>
              </a:rPr>
              <a:t>User Interface </a:t>
            </a:r>
            <a:r>
              <a:rPr lang="en-US" altLang="zh-TW" sz="2800" dirty="0">
                <a:latin typeface="MV Boli" panose="02000500030200090000" pitchFamily="2" charset="0"/>
                <a:cs typeface="MV Boli" panose="02000500030200090000" pitchFamily="2" charset="0"/>
                <a:sym typeface="Wingdings" panose="05000000000000000000" pitchFamily="2" charset="2"/>
              </a:rPr>
              <a:t> Database</a:t>
            </a:r>
          </a:p>
          <a:p>
            <a:pPr marL="457200" lvl="1" indent="0">
              <a:buNone/>
            </a:pPr>
            <a:r>
              <a:rPr lang="en-US" altLang="zh-TW" sz="2800" dirty="0">
                <a:latin typeface="MV Boli" panose="02000500030200090000" pitchFamily="2" charset="0"/>
                <a:cs typeface="MV Boli" panose="02000500030200090000" pitchFamily="2" charset="0"/>
                <a:sym typeface="Wingdings" panose="05000000000000000000" pitchFamily="2" charset="2"/>
              </a:rPr>
              <a:t> </a:t>
            </a:r>
            <a:r>
              <a:rPr lang="en-US" altLang="zh-TW" sz="2800" dirty="0">
                <a:latin typeface="MV Boli" panose="02000500030200090000" pitchFamily="2" charset="0"/>
                <a:cs typeface="MV Boli" panose="02000500030200090000" pitchFamily="2" charset="0"/>
              </a:rPr>
              <a:t>User </a:t>
            </a:r>
            <a:r>
              <a:rPr lang="en-US" altLang="zh-TW" sz="2800" dirty="0">
                <a:latin typeface="MV Boli" panose="02000500030200090000" pitchFamily="2" charset="0"/>
                <a:cs typeface="MV Boli" panose="02000500030200090000" pitchFamily="2" charset="0"/>
                <a:sym typeface="Wingdings"/>
              </a:rPr>
              <a:t> </a:t>
            </a:r>
            <a:r>
              <a:rPr lang="en-US" altLang="zh-TW" sz="2800" dirty="0">
                <a:latin typeface="MV Boli" panose="02000500030200090000" pitchFamily="2" charset="0"/>
                <a:cs typeface="MV Boli" panose="02000500030200090000" pitchFamily="2" charset="0"/>
              </a:rPr>
              <a:t>User Interface </a:t>
            </a:r>
            <a:r>
              <a:rPr lang="en-US" altLang="zh-TW" sz="2800" dirty="0">
                <a:latin typeface="MV Boli" panose="02000500030200090000" pitchFamily="2" charset="0"/>
                <a:cs typeface="MV Boli" panose="02000500030200090000" pitchFamily="2" charset="0"/>
                <a:sym typeface="Wingdings"/>
              </a:rPr>
              <a:t> </a:t>
            </a:r>
            <a:r>
              <a:rPr lang="en-US" altLang="zh-TW" sz="2800" dirty="0">
                <a:latin typeface="MV Boli" panose="02000500030200090000" pitchFamily="2" charset="0"/>
                <a:cs typeface="MV Boli" panose="02000500030200090000" pitchFamily="2" charset="0"/>
                <a:sym typeface="Wingdings" panose="05000000000000000000" pitchFamily="2" charset="2"/>
              </a:rPr>
              <a:t>Database</a:t>
            </a:r>
          </a:p>
          <a:p>
            <a:pPr marL="0" indent="0">
              <a:buNone/>
            </a:pPr>
            <a:endParaRPr lang="en-US" altLang="zh-TW" dirty="0">
              <a:latin typeface="MV Boli" panose="02000500030200090000" pitchFamily="2" charset="0"/>
              <a:cs typeface="MV Boli" panose="02000500030200090000" pitchFamily="2" charset="0"/>
              <a:sym typeface="Wingdings" panose="05000000000000000000" pitchFamily="2" charset="2"/>
            </a:endParaRPr>
          </a:p>
          <a:p>
            <a:pPr marL="0" indent="0">
              <a:buNone/>
            </a:pPr>
            <a:r>
              <a:rPr lang="en-US" altLang="zh-TW" dirty="0">
                <a:latin typeface="MV Boli" panose="02000500030200090000" pitchFamily="2" charset="0"/>
                <a:cs typeface="MV Boli" panose="02000500030200090000" pitchFamily="2" charset="0"/>
                <a:sym typeface="Wingdings" panose="05000000000000000000" pitchFamily="2" charset="2"/>
              </a:rPr>
              <a:t>	</a:t>
            </a:r>
            <a:endParaRPr lang="en-US" altLang="zh-TW" dirty="0">
              <a:latin typeface="MV Boli" panose="02000500030200090000" pitchFamily="2" charset="0"/>
              <a:cs typeface="MV Boli" panose="02000500030200090000" pitchFamily="2" charset="0"/>
            </a:endParaRPr>
          </a:p>
          <a:p>
            <a:endParaRPr lang="en-US" altLang="zh-TW" dirty="0">
              <a:latin typeface="MV Boli" panose="02000500030200090000" pitchFamily="2" charset="0"/>
              <a:cs typeface="MV Boli" panose="02000500030200090000" pitchFamily="2" charset="0"/>
            </a:endParaRPr>
          </a:p>
          <a:p>
            <a:endParaRPr lang="zh-TW" altLang="en-US"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3011483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03579"/>
            <a:ext cx="10515600" cy="1325563"/>
          </a:xfrm>
        </p:spPr>
        <p:txBody>
          <a:bodyPr/>
          <a:lstStyle/>
          <a:p>
            <a:r>
              <a:rPr lang="en-US" altLang="zh-TW" dirty="0"/>
              <a:t>User Interface</a:t>
            </a:r>
            <a:endParaRPr lang="zh-TW" altLang="en-US" dirty="0"/>
          </a:p>
        </p:txBody>
      </p:sp>
      <p:pic>
        <p:nvPicPr>
          <p:cNvPr id="4" name="圖片 3">
            <a:extLst>
              <a:ext uri="{FF2B5EF4-FFF2-40B4-BE49-F238E27FC236}">
                <a16:creationId xmlns:a16="http://schemas.microsoft.com/office/drawing/2014/main" xmlns="" id="{C40B3D26-186D-43A4-AB73-5E98A9AA10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90878"/>
            <a:ext cx="12192000" cy="4843397"/>
          </a:xfrm>
          <a:prstGeom prst="rect">
            <a:avLst/>
          </a:prstGeom>
        </p:spPr>
      </p:pic>
    </p:spTree>
    <p:extLst>
      <p:ext uri="{BB962C8B-B14F-4D97-AF65-F5344CB8AC3E}">
        <p14:creationId xmlns:p14="http://schemas.microsoft.com/office/powerpoint/2010/main" val="202537806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88" y="0"/>
            <a:ext cx="4505325" cy="368782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8728" y="3910584"/>
            <a:ext cx="4113824" cy="27405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5380" y="231266"/>
            <a:ext cx="4257172" cy="283101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3297" y="1984146"/>
            <a:ext cx="5799843" cy="385689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742" y="4137361"/>
            <a:ext cx="4080958" cy="2720639"/>
          </a:xfrm>
          <a:prstGeom prst="rect">
            <a:avLst/>
          </a:prstGeom>
        </p:spPr>
      </p:pic>
      <p:sp>
        <p:nvSpPr>
          <p:cNvPr id="8" name="TextBox 7"/>
          <p:cNvSpPr txBox="1"/>
          <p:nvPr/>
        </p:nvSpPr>
        <p:spPr>
          <a:xfrm>
            <a:off x="2695216" y="284187"/>
            <a:ext cx="6236003" cy="707886"/>
          </a:xfrm>
          <a:prstGeom prst="rect">
            <a:avLst/>
          </a:prstGeom>
          <a:noFill/>
        </p:spPr>
        <p:txBody>
          <a:bodyPr wrap="none" rtlCol="0">
            <a:spAutoFit/>
          </a:bodyPr>
          <a:lstStyle/>
          <a:p>
            <a:r>
              <a:rPr lang="en-US" altLang="zh-TW" sz="4000" b="1" dirty="0">
                <a:solidFill>
                  <a:srgbClr val="FFC000"/>
                </a:solidFill>
                <a:effectLst>
                  <a:outerShdw blurRad="38100" dist="38100" dir="2700000" algn="tl">
                    <a:srgbClr val="000000">
                      <a:alpha val="43137"/>
                    </a:srgbClr>
                  </a:outerShdw>
                </a:effectLst>
              </a:rPr>
              <a:t>Restaurant in summer TOP 5</a:t>
            </a:r>
            <a:endParaRPr lang="en-US" sz="4000" b="1"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126307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800" b="1" dirty="0">
                <a:latin typeface="MV Boli" panose="02000500030200090000" pitchFamily="2" charset="0"/>
                <a:cs typeface="MV Boli" panose="02000500030200090000" pitchFamily="2" charset="0"/>
              </a:rPr>
              <a:t>Motivations &amp; Goals</a:t>
            </a:r>
            <a:endParaRPr lang="zh-TW" altLang="en-US" sz="4800" b="1" dirty="0">
              <a:latin typeface="MV Boli" panose="02000500030200090000" pitchFamily="2" charset="0"/>
              <a:cs typeface="MV Boli" panose="02000500030200090000" pitchFamily="2" charset="0"/>
            </a:endParaRPr>
          </a:p>
        </p:txBody>
      </p:sp>
      <p:sp>
        <p:nvSpPr>
          <p:cNvPr id="3" name="內容版面配置區 2"/>
          <p:cNvSpPr>
            <a:spLocks noGrp="1"/>
          </p:cNvSpPr>
          <p:nvPr>
            <p:ph sz="half" idx="1"/>
          </p:nvPr>
        </p:nvSpPr>
        <p:spPr>
          <a:ln>
            <a:solidFill>
              <a:srgbClr val="7DBEFF"/>
            </a:solidFill>
          </a:ln>
        </p:spPr>
        <p:txBody>
          <a:bodyPr>
            <a:normAutofit/>
          </a:bodyPr>
          <a:lstStyle/>
          <a:p>
            <a:pPr marL="0" indent="0" algn="ctr">
              <a:buNone/>
            </a:pPr>
            <a:r>
              <a:rPr lang="en-US" altLang="zh-TW" sz="3200" dirty="0">
                <a:latin typeface="MV Boli" panose="02000500030200090000" pitchFamily="2" charset="0"/>
                <a:cs typeface="MV Boli" panose="02000500030200090000" pitchFamily="2" charset="0"/>
              </a:rPr>
              <a:t>MOTIVATIONS</a:t>
            </a:r>
          </a:p>
          <a:p>
            <a:r>
              <a:rPr lang="en-US" altLang="zh-TW" dirty="0">
                <a:latin typeface="MV Boli" panose="02000500030200090000" pitchFamily="2" charset="0"/>
                <a:cs typeface="MV Boli" panose="02000500030200090000" pitchFamily="2" charset="0"/>
              </a:rPr>
              <a:t>The rising percentage of “Fast-Food Junkies”. </a:t>
            </a:r>
          </a:p>
          <a:p>
            <a:r>
              <a:rPr lang="en-US" altLang="zh-TW" dirty="0">
                <a:latin typeface="MV Boli" panose="02000500030200090000" pitchFamily="2" charset="0"/>
                <a:cs typeface="MV Boli" panose="02000500030200090000" pitchFamily="2" charset="0"/>
              </a:rPr>
              <a:t>Massive information to make decisions</a:t>
            </a:r>
          </a:p>
        </p:txBody>
      </p:sp>
      <p:sp>
        <p:nvSpPr>
          <p:cNvPr id="4" name="內容版面配置區 3"/>
          <p:cNvSpPr>
            <a:spLocks noGrp="1"/>
          </p:cNvSpPr>
          <p:nvPr>
            <p:ph sz="half" idx="2"/>
          </p:nvPr>
        </p:nvSpPr>
        <p:spPr>
          <a:noFill/>
          <a:ln>
            <a:solidFill>
              <a:srgbClr val="7DBEFF"/>
            </a:solidFill>
          </a:ln>
        </p:spPr>
        <p:txBody>
          <a:bodyPr>
            <a:normAutofit/>
          </a:bodyPr>
          <a:lstStyle/>
          <a:p>
            <a:pPr marL="0" indent="0" algn="ctr">
              <a:buNone/>
            </a:pPr>
            <a:r>
              <a:rPr lang="en-US" altLang="zh-TW" sz="3200" dirty="0">
                <a:latin typeface="Comic Sans MS" panose="030F0702030302020204" pitchFamily="66" charset="0"/>
              </a:rPr>
              <a:t>GOALS</a:t>
            </a:r>
          </a:p>
          <a:p>
            <a:r>
              <a:rPr lang="en-US" altLang="zh-TW" dirty="0">
                <a:latin typeface="MV Boli" panose="02000500030200090000" pitchFamily="2" charset="0"/>
                <a:cs typeface="MV Boli" panose="02000500030200090000" pitchFamily="2" charset="0"/>
              </a:rPr>
              <a:t>To create a personalized recommendation system for users</a:t>
            </a:r>
          </a:p>
          <a:p>
            <a:pPr marL="0" indent="0">
              <a:buNone/>
            </a:pPr>
            <a:endParaRPr lang="en-US" altLang="zh-TW" sz="3200" dirty="0">
              <a:latin typeface="Comic Sans MS" panose="030F0702030302020204" pitchFamily="66" charset="0"/>
            </a:endParaRPr>
          </a:p>
          <a:p>
            <a:pPr marL="0" indent="0">
              <a:buNone/>
            </a:pPr>
            <a:endParaRPr lang="zh-TW" altLang="en-US" sz="3200" dirty="0">
              <a:latin typeface="Comic Sans MS" panose="030F0702030302020204" pitchFamily="66" charset="0"/>
            </a:endParaRPr>
          </a:p>
          <a:p>
            <a:endParaRPr lang="zh-TW" altLang="en-US" sz="3200" dirty="0">
              <a:latin typeface="Comic Sans MS" panose="030F0702030302020204" pitchFamily="66" charset="0"/>
            </a:endParaRPr>
          </a:p>
        </p:txBody>
      </p:sp>
    </p:spTree>
    <p:extLst>
      <p:ext uri="{BB962C8B-B14F-4D97-AF65-F5344CB8AC3E}">
        <p14:creationId xmlns:p14="http://schemas.microsoft.com/office/powerpoint/2010/main" val="18585419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5576" y="61541"/>
            <a:ext cx="5589809" cy="298608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5987" y="1991621"/>
            <a:ext cx="6091239" cy="406082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824" y="3964885"/>
            <a:ext cx="4191001" cy="277881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3848" y="3876460"/>
            <a:ext cx="4605337" cy="3070225"/>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824" y="142763"/>
            <a:ext cx="3807941" cy="2927884"/>
          </a:xfrm>
          <a:prstGeom prst="rect">
            <a:avLst/>
          </a:prstGeom>
        </p:spPr>
      </p:pic>
      <p:sp>
        <p:nvSpPr>
          <p:cNvPr id="8" name="TextBox 7"/>
          <p:cNvSpPr txBox="1"/>
          <p:nvPr/>
        </p:nvSpPr>
        <p:spPr>
          <a:xfrm>
            <a:off x="2295449" y="318695"/>
            <a:ext cx="5872313" cy="707886"/>
          </a:xfrm>
          <a:prstGeom prst="rect">
            <a:avLst/>
          </a:prstGeom>
          <a:noFill/>
        </p:spPr>
        <p:txBody>
          <a:bodyPr wrap="none" rtlCol="0">
            <a:spAutoFit/>
          </a:bodyPr>
          <a:lstStyle/>
          <a:p>
            <a:r>
              <a:rPr lang="en-US" altLang="zh-TW" sz="4000" b="1" dirty="0">
                <a:solidFill>
                  <a:srgbClr val="FFCF37"/>
                </a:solidFill>
                <a:effectLst>
                  <a:outerShdw blurRad="38100" dist="38100" dir="2700000" algn="tl">
                    <a:srgbClr val="000000">
                      <a:alpha val="43137"/>
                    </a:srgbClr>
                  </a:outerShdw>
                </a:effectLst>
              </a:rPr>
              <a:t>Restaurant in winter TOP 5</a:t>
            </a:r>
            <a:endParaRPr lang="en-US" sz="4000" b="1" dirty="0">
              <a:solidFill>
                <a:srgbClr val="FFCF37"/>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799071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8200" y="2796320"/>
            <a:ext cx="10515600" cy="1265360"/>
          </a:xfrm>
        </p:spPr>
        <p:txBody>
          <a:bodyPr>
            <a:normAutofit/>
          </a:bodyPr>
          <a:lstStyle/>
          <a:p>
            <a:pPr algn="ctr"/>
            <a:r>
              <a:rPr lang="en-US" altLang="zh-TW" sz="7200" b="1"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Demonstration</a:t>
            </a:r>
            <a:endParaRPr lang="zh-TW" altLang="en-US" sz="7200" b="1"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90878446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xmlns="" id="{A6FAF3A2-EB42-4D4B-9850-AE4B5E5976EA}"/>
              </a:ext>
            </a:extLst>
          </p:cNvPr>
          <p:cNvSpPr>
            <a:spLocks noGrp="1"/>
          </p:cNvSpPr>
          <p:nvPr>
            <p:ph type="title"/>
          </p:nvPr>
        </p:nvSpPr>
        <p:spPr/>
        <p:txBody>
          <a:bodyPr/>
          <a:lstStyle/>
          <a:p>
            <a:endParaRPr lang="zh-TW" altLang="en-US" dirty="0"/>
          </a:p>
        </p:txBody>
      </p:sp>
      <p:sp>
        <p:nvSpPr>
          <p:cNvPr id="5" name="內容版面配置區 4">
            <a:extLst>
              <a:ext uri="{FF2B5EF4-FFF2-40B4-BE49-F238E27FC236}">
                <a16:creationId xmlns:a16="http://schemas.microsoft.com/office/drawing/2014/main" xmlns="" id="{A6B4064B-C8BF-4DDD-B284-23442D2EE73B}"/>
              </a:ext>
            </a:extLst>
          </p:cNvPr>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233361550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xmlns="" id="{7EB9BF21-CD33-477F-B4DA-D7D90E142C00}"/>
              </a:ext>
            </a:extLst>
          </p:cNvPr>
          <p:cNvPicPr>
            <a:picLocks noChangeAspect="1"/>
          </p:cNvPicPr>
          <p:nvPr/>
        </p:nvPicPr>
        <p:blipFill rotWithShape="1">
          <a:blip r:embed="rId3">
            <a:extLst>
              <a:ext uri="{28A0092B-C50C-407E-A947-70E740481C1C}">
                <a14:useLocalDpi xmlns:a14="http://schemas.microsoft.com/office/drawing/2010/main" val="0"/>
              </a:ext>
            </a:extLst>
          </a:blip>
          <a:srcRect r="26112" b="34602"/>
          <a:stretch/>
        </p:blipFill>
        <p:spPr>
          <a:xfrm>
            <a:off x="6096000" y="1410179"/>
            <a:ext cx="5847276" cy="4647721"/>
          </a:xfrm>
          <a:prstGeom prst="rect">
            <a:avLst/>
          </a:prstGeom>
        </p:spPr>
      </p:pic>
      <p:sp>
        <p:nvSpPr>
          <p:cNvPr id="2" name="標題 1">
            <a:extLst>
              <a:ext uri="{FF2B5EF4-FFF2-40B4-BE49-F238E27FC236}">
                <a16:creationId xmlns:a16="http://schemas.microsoft.com/office/drawing/2014/main" xmlns="" id="{39095B83-733C-4F82-93C2-2A0B381F64CF}"/>
              </a:ext>
            </a:extLst>
          </p:cNvPr>
          <p:cNvSpPr>
            <a:spLocks noGrp="1"/>
          </p:cNvSpPr>
          <p:nvPr>
            <p:ph type="title"/>
          </p:nvPr>
        </p:nvSpPr>
        <p:spPr>
          <a:xfrm>
            <a:off x="838200" y="190558"/>
            <a:ext cx="10515600" cy="1325563"/>
          </a:xfrm>
        </p:spPr>
        <p:txBody>
          <a:bodyPr/>
          <a:lstStyle/>
          <a:p>
            <a:r>
              <a:rPr lang="en-US" altLang="zh-TW" dirty="0">
                <a:latin typeface="MV Boli" panose="02000500030200090000" pitchFamily="2" charset="0"/>
                <a:cs typeface="MV Boli" panose="02000500030200090000" pitchFamily="2" charset="0"/>
              </a:rPr>
              <a:t>First Step : Analyze Web URL</a:t>
            </a:r>
            <a:endParaRPr lang="zh-TW" altLang="en-US" dirty="0">
              <a:latin typeface="MV Boli" panose="02000500030200090000" pitchFamily="2" charset="0"/>
              <a:cs typeface="MV Boli" panose="02000500030200090000" pitchFamily="2" charset="0"/>
            </a:endParaRPr>
          </a:p>
        </p:txBody>
      </p:sp>
      <p:pic>
        <p:nvPicPr>
          <p:cNvPr id="9" name="內容版面配置區 8">
            <a:extLst>
              <a:ext uri="{FF2B5EF4-FFF2-40B4-BE49-F238E27FC236}">
                <a16:creationId xmlns:a16="http://schemas.microsoft.com/office/drawing/2014/main" xmlns="" id="{8A68D1DC-5542-4239-AC3F-F703EB3A99D2}"/>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25733" b="44275"/>
          <a:stretch/>
        </p:blipFill>
        <p:spPr>
          <a:xfrm>
            <a:off x="108047" y="1410179"/>
            <a:ext cx="5868251" cy="3777283"/>
          </a:xfrm>
        </p:spPr>
      </p:pic>
      <p:sp>
        <p:nvSpPr>
          <p:cNvPr id="11" name="流程圖: 程序 10">
            <a:extLst>
              <a:ext uri="{FF2B5EF4-FFF2-40B4-BE49-F238E27FC236}">
                <a16:creationId xmlns:a16="http://schemas.microsoft.com/office/drawing/2014/main" xmlns="" id="{B23EED3D-E4C1-4DD9-BDB3-4CC77F8E6E6D}"/>
              </a:ext>
            </a:extLst>
          </p:cNvPr>
          <p:cNvSpPr/>
          <p:nvPr/>
        </p:nvSpPr>
        <p:spPr>
          <a:xfrm>
            <a:off x="1079943" y="1793631"/>
            <a:ext cx="2665580" cy="202223"/>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xmlns="" id="{57595DF6-DD21-4920-BF57-D9A8F1755655}"/>
              </a:ext>
            </a:extLst>
          </p:cNvPr>
          <p:cNvSpPr/>
          <p:nvPr/>
        </p:nvSpPr>
        <p:spPr>
          <a:xfrm>
            <a:off x="6979642" y="1732084"/>
            <a:ext cx="2094019" cy="202223"/>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665700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64640DA-2FA7-46B6-B7EF-0CF4CF2FE332}"/>
              </a:ext>
            </a:extLst>
          </p:cNvPr>
          <p:cNvSpPr>
            <a:spLocks noGrp="1"/>
          </p:cNvSpPr>
          <p:nvPr>
            <p:ph type="title"/>
          </p:nvPr>
        </p:nvSpPr>
        <p:spPr/>
        <p:txBody>
          <a:bodyPr/>
          <a:lstStyle/>
          <a:p>
            <a:r>
              <a:rPr lang="en-US" altLang="zh-TW" dirty="0">
                <a:latin typeface="MV Boli" panose="02000500030200090000" pitchFamily="2" charset="0"/>
                <a:cs typeface="MV Boli" panose="02000500030200090000" pitchFamily="2" charset="0"/>
              </a:rPr>
              <a:t>First Step : Analyze Web URL</a:t>
            </a:r>
            <a:endParaRPr lang="zh-TW" altLang="en-US" dirty="0"/>
          </a:p>
        </p:txBody>
      </p:sp>
      <p:sp>
        <p:nvSpPr>
          <p:cNvPr id="3" name="內容版面配置區 2">
            <a:extLst>
              <a:ext uri="{FF2B5EF4-FFF2-40B4-BE49-F238E27FC236}">
                <a16:creationId xmlns:a16="http://schemas.microsoft.com/office/drawing/2014/main" xmlns="" id="{840E2198-3D28-4F05-8FC6-0A28FF6EDF3C}"/>
              </a:ext>
            </a:extLst>
          </p:cNvPr>
          <p:cNvSpPr>
            <a:spLocks noGrp="1"/>
          </p:cNvSpPr>
          <p:nvPr>
            <p:ph idx="1"/>
          </p:nvPr>
        </p:nvSpPr>
        <p:spPr/>
        <p:txBody>
          <a:bodyPr/>
          <a:lstStyle/>
          <a:p>
            <a:r>
              <a:rPr lang="en-US" altLang="zh-TW" dirty="0"/>
              <a:t>http://www.ipeen.com.tw/</a:t>
            </a:r>
            <a:r>
              <a:rPr lang="en-US" altLang="zh-TW" dirty="0">
                <a:solidFill>
                  <a:srgbClr val="FF0000"/>
                </a:solidFill>
              </a:rPr>
              <a:t>shop</a:t>
            </a:r>
            <a:r>
              <a:rPr lang="en-US" altLang="zh-TW" dirty="0"/>
              <a:t>/</a:t>
            </a:r>
            <a:r>
              <a:rPr lang="en-US" altLang="zh-TW" dirty="0">
                <a:highlight>
                  <a:srgbClr val="FFFF00"/>
                </a:highlight>
              </a:rPr>
              <a:t>40797</a:t>
            </a:r>
          </a:p>
          <a:p>
            <a:r>
              <a:rPr lang="en-US" altLang="zh-TW" dirty="0"/>
              <a:t>http://www.ipeen.com.tw/</a:t>
            </a:r>
            <a:r>
              <a:rPr lang="en-US" altLang="zh-TW" dirty="0">
                <a:solidFill>
                  <a:srgbClr val="FF0000"/>
                </a:solidFill>
              </a:rPr>
              <a:t>comment</a:t>
            </a:r>
            <a:r>
              <a:rPr lang="en-US" altLang="zh-TW" dirty="0"/>
              <a:t>/</a:t>
            </a:r>
            <a:r>
              <a:rPr lang="en-US" altLang="zh-TW" dirty="0">
                <a:highlight>
                  <a:srgbClr val="FFFF00"/>
                </a:highlight>
              </a:rPr>
              <a:t>1027634</a:t>
            </a:r>
            <a:endParaRPr lang="zh-TW" altLang="en-US" dirty="0">
              <a:highlight>
                <a:srgbClr val="FFFF00"/>
              </a:highlight>
            </a:endParaRPr>
          </a:p>
        </p:txBody>
      </p:sp>
      <p:pic>
        <p:nvPicPr>
          <p:cNvPr id="5" name="圖片 4">
            <a:extLst>
              <a:ext uri="{FF2B5EF4-FFF2-40B4-BE49-F238E27FC236}">
                <a16:creationId xmlns:a16="http://schemas.microsoft.com/office/drawing/2014/main" xmlns="" id="{60862E8A-94FC-4909-A8B3-74F23E67C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269" y="3000310"/>
            <a:ext cx="6414590" cy="3695111"/>
          </a:xfrm>
          <a:prstGeom prst="rect">
            <a:avLst/>
          </a:prstGeom>
        </p:spPr>
      </p:pic>
    </p:spTree>
    <p:extLst>
      <p:ext uri="{BB962C8B-B14F-4D97-AF65-F5344CB8AC3E}">
        <p14:creationId xmlns:p14="http://schemas.microsoft.com/office/powerpoint/2010/main" val="23349428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B01A07A-70F5-4720-9B12-B25FDBD45F3A}"/>
              </a:ext>
            </a:extLst>
          </p:cNvPr>
          <p:cNvSpPr>
            <a:spLocks noGrp="1"/>
          </p:cNvSpPr>
          <p:nvPr>
            <p:ph type="title"/>
          </p:nvPr>
        </p:nvSpPr>
        <p:spPr>
          <a:xfrm>
            <a:off x="730134" y="111956"/>
            <a:ext cx="10515600" cy="1325563"/>
          </a:xfrm>
        </p:spPr>
        <p:txBody>
          <a:bodyPr/>
          <a:lstStyle/>
          <a:p>
            <a:r>
              <a:rPr lang="en-US" altLang="zh-TW" dirty="0">
                <a:latin typeface="MV Boli" panose="02000500030200090000" pitchFamily="2" charset="0"/>
                <a:cs typeface="MV Boli" panose="02000500030200090000" pitchFamily="2" charset="0"/>
              </a:rPr>
              <a:t>First Step : Analyze Web URL</a:t>
            </a:r>
            <a:endParaRPr lang="zh-TW" altLang="en-US" dirty="0">
              <a:latin typeface="MV Boli" panose="02000500030200090000" pitchFamily="2" charset="0"/>
              <a:cs typeface="MV Boli" panose="02000500030200090000" pitchFamily="2" charset="0"/>
            </a:endParaRPr>
          </a:p>
        </p:txBody>
      </p:sp>
      <p:sp>
        <p:nvSpPr>
          <p:cNvPr id="8" name="內容版面配置區 7">
            <a:extLst>
              <a:ext uri="{FF2B5EF4-FFF2-40B4-BE49-F238E27FC236}">
                <a16:creationId xmlns:a16="http://schemas.microsoft.com/office/drawing/2014/main" xmlns="" id="{2C2CE043-19DF-44EB-B945-5E0101DE643A}"/>
              </a:ext>
            </a:extLst>
          </p:cNvPr>
          <p:cNvSpPr>
            <a:spLocks noGrp="1"/>
          </p:cNvSpPr>
          <p:nvPr>
            <p:ph idx="1"/>
          </p:nvPr>
        </p:nvSpPr>
        <p:spPr/>
        <p:txBody>
          <a:bodyPr/>
          <a:lstStyle/>
          <a:p>
            <a:r>
              <a:rPr lang="en-US" altLang="zh-TW" dirty="0"/>
              <a:t>Static Webpage </a:t>
            </a:r>
          </a:p>
          <a:p>
            <a:pPr marL="457200" lvl="1" indent="0">
              <a:buNone/>
            </a:pPr>
            <a:r>
              <a:rPr lang="en-US" altLang="zh-TW" dirty="0"/>
              <a:t>	-&gt; Requests (Python HTTP Package)</a:t>
            </a:r>
          </a:p>
          <a:p>
            <a:r>
              <a:rPr lang="en-US" altLang="zh-TW" dirty="0"/>
              <a:t>Analyze and extract Webpage data </a:t>
            </a:r>
          </a:p>
          <a:p>
            <a:pPr marL="457200" lvl="1" indent="0">
              <a:buNone/>
            </a:pPr>
            <a:r>
              <a:rPr lang="en-US" altLang="zh-TW" dirty="0"/>
              <a:t>	-&gt; Python + Beautiful Soup (Pulling data out of HTML)</a:t>
            </a:r>
          </a:p>
          <a:p>
            <a:r>
              <a:rPr lang="en-US" altLang="zh-TW" dirty="0"/>
              <a:t>Storing Data</a:t>
            </a:r>
          </a:p>
          <a:p>
            <a:pPr marL="457200" lvl="1" indent="0">
              <a:buNone/>
            </a:pPr>
            <a:r>
              <a:rPr lang="en-US" altLang="zh-TW" dirty="0"/>
              <a:t>	-&gt; </a:t>
            </a:r>
            <a:r>
              <a:rPr lang="en-US" altLang="zh-TW" dirty="0" err="1"/>
              <a:t>Pymysql</a:t>
            </a:r>
            <a:r>
              <a:rPr lang="en-US" altLang="zh-TW" dirty="0"/>
              <a:t> (</a:t>
            </a:r>
            <a:r>
              <a:rPr lang="en-US" altLang="zh-TW" dirty="0" err="1"/>
              <a:t>sql</a:t>
            </a:r>
            <a:r>
              <a:rPr lang="en-US" altLang="zh-TW" dirty="0"/>
              <a:t> driver for Python3 + )</a:t>
            </a:r>
          </a:p>
          <a:p>
            <a:pPr marL="457200" lvl="1" indent="0">
              <a:buNone/>
            </a:pPr>
            <a:r>
              <a:rPr lang="en-US" altLang="zh-TW" dirty="0"/>
              <a:t>	-&gt; </a:t>
            </a:r>
            <a:r>
              <a:rPr lang="en-US" altLang="zh-TW" dirty="0" err="1"/>
              <a:t>SqlAlchemy</a:t>
            </a:r>
            <a:r>
              <a:rPr lang="en-US" altLang="zh-TW" dirty="0"/>
              <a:t> (</a:t>
            </a:r>
            <a:r>
              <a:rPr lang="en-US" altLang="zh-TW" dirty="0">
                <a:latin typeface="MV Boli" panose="02000500030200090000" pitchFamily="2" charset="0"/>
                <a:cs typeface="MV Boli" panose="02000500030200090000" pitchFamily="2" charset="0"/>
              </a:rPr>
              <a:t>Object-Relational Mapper (ORM) for python</a:t>
            </a:r>
            <a:r>
              <a:rPr lang="en-US" altLang="zh-TW" dirty="0"/>
              <a:t>)</a:t>
            </a:r>
          </a:p>
          <a:p>
            <a:pPr marL="457200" lvl="1" indent="0">
              <a:buNone/>
            </a:pPr>
            <a:r>
              <a:rPr lang="en-US" altLang="zh-TW" dirty="0"/>
              <a:t>	</a:t>
            </a:r>
            <a:endParaRPr lang="zh-TW" altLang="en-US" dirty="0"/>
          </a:p>
        </p:txBody>
      </p:sp>
      <p:pic>
        <p:nvPicPr>
          <p:cNvPr id="10" name="圖片 9">
            <a:extLst>
              <a:ext uri="{FF2B5EF4-FFF2-40B4-BE49-F238E27FC236}">
                <a16:creationId xmlns:a16="http://schemas.microsoft.com/office/drawing/2014/main" xmlns="" id="{349BAB07-7557-4ABF-9F3C-23004FE50EFB}"/>
              </a:ext>
            </a:extLst>
          </p:cNvPr>
          <p:cNvPicPr>
            <a:picLocks noChangeAspect="1"/>
          </p:cNvPicPr>
          <p:nvPr/>
        </p:nvPicPr>
        <p:blipFill>
          <a:blip r:embed="rId2"/>
          <a:stretch>
            <a:fillRect/>
          </a:stretch>
        </p:blipFill>
        <p:spPr>
          <a:xfrm>
            <a:off x="8466992" y="5568781"/>
            <a:ext cx="3349682" cy="996288"/>
          </a:xfrm>
          <a:prstGeom prst="rect">
            <a:avLst/>
          </a:prstGeom>
        </p:spPr>
      </p:pic>
    </p:spTree>
    <p:extLst>
      <p:ext uri="{BB962C8B-B14F-4D97-AF65-F5344CB8AC3E}">
        <p14:creationId xmlns:p14="http://schemas.microsoft.com/office/powerpoint/2010/main" val="55539505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85315C98-0E18-4CF6-9B88-49E9B8D92965}"/>
              </a:ext>
            </a:extLst>
          </p:cNvPr>
          <p:cNvSpPr>
            <a:spLocks noGrp="1"/>
          </p:cNvSpPr>
          <p:nvPr>
            <p:ph type="title"/>
          </p:nvPr>
        </p:nvSpPr>
        <p:spPr>
          <a:xfrm>
            <a:off x="432406" y="202223"/>
            <a:ext cx="11024061" cy="1325563"/>
          </a:xfrm>
        </p:spPr>
        <p:txBody>
          <a:bodyPr>
            <a:normAutofit/>
          </a:bodyPr>
          <a:lstStyle/>
          <a:p>
            <a:r>
              <a:rPr lang="en-US" altLang="zh-TW" sz="3800" dirty="0">
                <a:latin typeface="MV Boli" panose="02000500030200090000" pitchFamily="2" charset="0"/>
                <a:cs typeface="MV Boli" panose="02000500030200090000" pitchFamily="2" charset="0"/>
              </a:rPr>
              <a:t>Second Step : Grabbing Pages by &lt;HTML&gt; Tag</a:t>
            </a:r>
            <a:endParaRPr lang="zh-TW" altLang="en-US" sz="3800" dirty="0">
              <a:latin typeface="MV Boli" panose="02000500030200090000" pitchFamily="2" charset="0"/>
              <a:cs typeface="MV Boli" panose="02000500030200090000" pitchFamily="2" charset="0"/>
            </a:endParaRPr>
          </a:p>
        </p:txBody>
      </p:sp>
      <p:pic>
        <p:nvPicPr>
          <p:cNvPr id="6" name="內容版面配置區 5">
            <a:extLst>
              <a:ext uri="{FF2B5EF4-FFF2-40B4-BE49-F238E27FC236}">
                <a16:creationId xmlns:a16="http://schemas.microsoft.com/office/drawing/2014/main" xmlns="" id="{A039B45D-437D-4A78-A8E7-71FE4FF61A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5917" y="1253331"/>
            <a:ext cx="6757041" cy="5402446"/>
          </a:xfrm>
        </p:spPr>
      </p:pic>
    </p:spTree>
    <p:extLst>
      <p:ext uri="{BB962C8B-B14F-4D97-AF65-F5344CB8AC3E}">
        <p14:creationId xmlns:p14="http://schemas.microsoft.com/office/powerpoint/2010/main" val="7800436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85315C98-0E18-4CF6-9B88-49E9B8D92965}"/>
              </a:ext>
            </a:extLst>
          </p:cNvPr>
          <p:cNvSpPr>
            <a:spLocks noGrp="1"/>
          </p:cNvSpPr>
          <p:nvPr>
            <p:ph type="title"/>
          </p:nvPr>
        </p:nvSpPr>
        <p:spPr>
          <a:xfrm>
            <a:off x="730134" y="40928"/>
            <a:ext cx="11024061" cy="1325563"/>
          </a:xfrm>
        </p:spPr>
        <p:txBody>
          <a:bodyPr>
            <a:normAutofit/>
          </a:bodyPr>
          <a:lstStyle/>
          <a:p>
            <a:r>
              <a:rPr lang="en-US" altLang="zh-TW" sz="3800" dirty="0">
                <a:latin typeface="MV Boli" panose="02000500030200090000" pitchFamily="2" charset="0"/>
                <a:cs typeface="MV Boli" panose="02000500030200090000" pitchFamily="2" charset="0"/>
              </a:rPr>
              <a:t>Third Step : Extract from RAW data</a:t>
            </a:r>
            <a:endParaRPr lang="zh-TW" altLang="en-US" sz="3800" dirty="0">
              <a:latin typeface="MV Boli" panose="02000500030200090000" pitchFamily="2" charset="0"/>
              <a:cs typeface="MV Boli" panose="02000500030200090000" pitchFamily="2" charset="0"/>
            </a:endParaRPr>
          </a:p>
        </p:txBody>
      </p:sp>
      <p:pic>
        <p:nvPicPr>
          <p:cNvPr id="7" name="內容版面配置區 6">
            <a:extLst>
              <a:ext uri="{FF2B5EF4-FFF2-40B4-BE49-F238E27FC236}">
                <a16:creationId xmlns:a16="http://schemas.microsoft.com/office/drawing/2014/main" xmlns="" id="{C24DCDAE-8CD1-4C6F-937E-180E75CE94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354" y="1278568"/>
            <a:ext cx="9478444" cy="2255940"/>
          </a:xfrm>
        </p:spPr>
      </p:pic>
      <p:pic>
        <p:nvPicPr>
          <p:cNvPr id="9" name="圖片 8">
            <a:extLst>
              <a:ext uri="{FF2B5EF4-FFF2-40B4-BE49-F238E27FC236}">
                <a16:creationId xmlns:a16="http://schemas.microsoft.com/office/drawing/2014/main" xmlns="" id="{2DFDE15F-7119-41B5-B417-65C8DBF862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41091"/>
            <a:ext cx="4954285" cy="5223905"/>
          </a:xfrm>
          <a:prstGeom prst="rect">
            <a:avLst/>
          </a:prstGeom>
        </p:spPr>
      </p:pic>
    </p:spTree>
    <p:extLst>
      <p:ext uri="{BB962C8B-B14F-4D97-AF65-F5344CB8AC3E}">
        <p14:creationId xmlns:p14="http://schemas.microsoft.com/office/powerpoint/2010/main" val="3485118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85315C98-0E18-4CF6-9B88-49E9B8D92965}"/>
              </a:ext>
            </a:extLst>
          </p:cNvPr>
          <p:cNvSpPr>
            <a:spLocks noGrp="1"/>
          </p:cNvSpPr>
          <p:nvPr>
            <p:ph type="title"/>
          </p:nvPr>
        </p:nvSpPr>
        <p:spPr>
          <a:xfrm>
            <a:off x="730134" y="40928"/>
            <a:ext cx="11024061" cy="1325563"/>
          </a:xfrm>
        </p:spPr>
        <p:txBody>
          <a:bodyPr>
            <a:normAutofit/>
          </a:bodyPr>
          <a:lstStyle/>
          <a:p>
            <a:r>
              <a:rPr lang="en-US" altLang="zh-TW" sz="3800" dirty="0">
                <a:latin typeface="MV Boli" panose="02000500030200090000" pitchFamily="2" charset="0"/>
                <a:cs typeface="MV Boli" panose="02000500030200090000" pitchFamily="2" charset="0"/>
              </a:rPr>
              <a:t>Forth Step : Store into Database</a:t>
            </a:r>
            <a:endParaRPr lang="zh-TW" altLang="en-US" sz="3800" dirty="0">
              <a:latin typeface="MV Boli" panose="02000500030200090000" pitchFamily="2" charset="0"/>
              <a:cs typeface="MV Boli" panose="02000500030200090000" pitchFamily="2" charset="0"/>
            </a:endParaRPr>
          </a:p>
        </p:txBody>
      </p:sp>
      <p:pic>
        <p:nvPicPr>
          <p:cNvPr id="7" name="內容版面配置區 6">
            <a:extLst>
              <a:ext uri="{FF2B5EF4-FFF2-40B4-BE49-F238E27FC236}">
                <a16:creationId xmlns:a16="http://schemas.microsoft.com/office/drawing/2014/main" xmlns="" id="{E94DED08-84C9-4460-9B0A-B58D45F606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805" y="1253330"/>
            <a:ext cx="5233233" cy="5272435"/>
          </a:xfrm>
        </p:spPr>
      </p:pic>
      <p:pic>
        <p:nvPicPr>
          <p:cNvPr id="9" name="圖片 8">
            <a:extLst>
              <a:ext uri="{FF2B5EF4-FFF2-40B4-BE49-F238E27FC236}">
                <a16:creationId xmlns:a16="http://schemas.microsoft.com/office/drawing/2014/main" xmlns="" id="{BAC2AD61-E2E0-4457-93B0-34BF95696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957" y="2323520"/>
            <a:ext cx="5895238" cy="2457143"/>
          </a:xfrm>
          <a:prstGeom prst="rect">
            <a:avLst/>
          </a:prstGeom>
        </p:spPr>
      </p:pic>
    </p:spTree>
    <p:extLst>
      <p:ext uri="{BB962C8B-B14F-4D97-AF65-F5344CB8AC3E}">
        <p14:creationId xmlns:p14="http://schemas.microsoft.com/office/powerpoint/2010/main" val="30469621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8200" y="2796320"/>
            <a:ext cx="10515600" cy="1265360"/>
          </a:xfrm>
        </p:spPr>
        <p:txBody>
          <a:bodyPr>
            <a:normAutofit/>
          </a:bodyPr>
          <a:lstStyle/>
          <a:p>
            <a:pPr algn="ctr"/>
            <a:r>
              <a:rPr lang="en-US" altLang="zh-TW" sz="7200" b="1"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Conclusion</a:t>
            </a:r>
            <a:endParaRPr lang="zh-TW" altLang="en-US" sz="7200" b="1"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7458443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063869" y="2862262"/>
            <a:ext cx="10064262" cy="1133475"/>
          </a:xfrm>
        </p:spPr>
        <p:txBody>
          <a:bodyPr>
            <a:normAutofit/>
          </a:bodyPr>
          <a:lstStyle/>
          <a:p>
            <a:pPr algn="ctr"/>
            <a:r>
              <a:rPr lang="en-US" altLang="zh-TW" b="1"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System Analysis and Design</a:t>
            </a:r>
            <a:endParaRPr lang="zh-TW" altLang="en-US" b="1"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4120847533"/>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800" b="1" dirty="0">
                <a:latin typeface="MV Boli" panose="02000500030200090000" pitchFamily="2" charset="0"/>
                <a:cs typeface="MV Boli" panose="02000500030200090000" pitchFamily="2" charset="0"/>
              </a:rPr>
              <a:t>Conclusion</a:t>
            </a:r>
            <a:endParaRPr lang="zh-TW" altLang="en-US" sz="4800" b="1" dirty="0">
              <a:latin typeface="MV Boli" panose="02000500030200090000" pitchFamily="2" charset="0"/>
              <a:cs typeface="MV Boli" panose="02000500030200090000" pitchFamily="2" charset="0"/>
            </a:endParaRPr>
          </a:p>
        </p:txBody>
      </p:sp>
      <p:sp>
        <p:nvSpPr>
          <p:cNvPr id="3" name="內容版面配置區 2"/>
          <p:cNvSpPr>
            <a:spLocks noGrp="1"/>
          </p:cNvSpPr>
          <p:nvPr>
            <p:ph idx="1"/>
          </p:nvPr>
        </p:nvSpPr>
        <p:spPr/>
        <p:txBody>
          <a:bodyPr>
            <a:normAutofit/>
          </a:bodyPr>
          <a:lstStyle/>
          <a:p>
            <a:r>
              <a:rPr lang="en-US" altLang="zh-TW" sz="3200" dirty="0">
                <a:latin typeface="MV Boli" panose="02000500030200090000" pitchFamily="2" charset="0"/>
                <a:cs typeface="MV Boli" panose="02000500030200090000" pitchFamily="2" charset="0"/>
                <a:sym typeface="Wingdings" panose="05000000000000000000" pitchFamily="2" charset="2"/>
              </a:rPr>
              <a:t>We construct a recommendation system </a:t>
            </a:r>
          </a:p>
          <a:p>
            <a:pPr lvl="1"/>
            <a:r>
              <a:rPr lang="en-US" altLang="zh-TW" sz="2800" dirty="0">
                <a:latin typeface="MV Boli" panose="02000500030200090000" pitchFamily="2" charset="0"/>
                <a:cs typeface="MV Boli" panose="02000500030200090000" pitchFamily="2" charset="0"/>
                <a:sym typeface="Wingdings" panose="05000000000000000000" pitchFamily="2" charset="2"/>
              </a:rPr>
              <a:t>Collect data from </a:t>
            </a:r>
            <a:r>
              <a:rPr lang="en-US" altLang="zh-TW" sz="2800" dirty="0" err="1">
                <a:latin typeface="MV Boli" panose="02000500030200090000" pitchFamily="2" charset="0"/>
                <a:cs typeface="MV Boli" panose="02000500030200090000" pitchFamily="2" charset="0"/>
                <a:sym typeface="Wingdings" panose="05000000000000000000" pitchFamily="2" charset="2"/>
              </a:rPr>
              <a:t>iPeen</a:t>
            </a:r>
            <a:r>
              <a:rPr lang="en-US" altLang="zh-TW" sz="2800" dirty="0">
                <a:latin typeface="MV Boli" panose="02000500030200090000" pitchFamily="2" charset="0"/>
                <a:cs typeface="MV Boli" panose="02000500030200090000" pitchFamily="2" charset="0"/>
                <a:sym typeface="Wingdings" panose="05000000000000000000" pitchFamily="2" charset="2"/>
              </a:rPr>
              <a:t>  </a:t>
            </a:r>
          </a:p>
          <a:p>
            <a:pPr lvl="1"/>
            <a:r>
              <a:rPr lang="en-US" altLang="zh-TW" sz="2800" dirty="0">
                <a:latin typeface="MV Boli" panose="02000500030200090000" pitchFamily="2" charset="0"/>
                <a:cs typeface="MV Boli" panose="02000500030200090000" pitchFamily="2" charset="0"/>
                <a:sym typeface="Wingdings" panose="05000000000000000000" pitchFamily="2" charset="2"/>
              </a:rPr>
              <a:t>Construct the data model of this recommendation system </a:t>
            </a:r>
          </a:p>
          <a:p>
            <a:pPr lvl="1"/>
            <a:r>
              <a:rPr lang="en-US" altLang="zh-TW" sz="2800" dirty="0">
                <a:latin typeface="MV Boli" panose="02000500030200090000" pitchFamily="2" charset="0"/>
                <a:cs typeface="MV Boli" panose="02000500030200090000" pitchFamily="2" charset="0"/>
                <a:sym typeface="Wingdings" panose="05000000000000000000" pitchFamily="2" charset="2"/>
              </a:rPr>
              <a:t>Provide personal recommendation to the user</a:t>
            </a:r>
          </a:p>
          <a:p>
            <a:r>
              <a:rPr lang="en-US" altLang="zh-TW" sz="3200" dirty="0">
                <a:latin typeface="MV Boli" panose="02000500030200090000" pitchFamily="2" charset="0"/>
                <a:cs typeface="MV Boli" panose="02000500030200090000" pitchFamily="2" charset="0"/>
                <a:sym typeface="Wingdings" panose="05000000000000000000" pitchFamily="2" charset="2"/>
              </a:rPr>
              <a:t>System Characteristic</a:t>
            </a:r>
          </a:p>
          <a:p>
            <a:pPr lvl="1"/>
            <a:r>
              <a:rPr lang="en-US" altLang="zh-TW" sz="2800" dirty="0">
                <a:latin typeface="MV Boli" panose="02000500030200090000" pitchFamily="2" charset="0"/>
                <a:cs typeface="MV Boli" panose="02000500030200090000" pitchFamily="2" charset="0"/>
              </a:rPr>
              <a:t>Update automatically</a:t>
            </a:r>
          </a:p>
          <a:p>
            <a:pPr lvl="1"/>
            <a:r>
              <a:rPr lang="en-US" altLang="zh-TW" sz="2800" dirty="0">
                <a:latin typeface="MV Boli" panose="02000500030200090000" pitchFamily="2" charset="0"/>
                <a:cs typeface="MV Boli" panose="02000500030200090000" pitchFamily="2" charset="0"/>
              </a:rPr>
              <a:t>Friendly and personalized User Interface</a:t>
            </a:r>
          </a:p>
          <a:p>
            <a:pPr lvl="2"/>
            <a:r>
              <a:rPr lang="en-US" altLang="zh-TW" sz="2400" dirty="0">
                <a:latin typeface="MV Boli" panose="02000500030200090000" pitchFamily="2" charset="0"/>
                <a:cs typeface="MV Boli" panose="02000500030200090000" pitchFamily="2" charset="0"/>
              </a:rPr>
              <a:t>Recommend  by user locations, seasons, preference, etc.</a:t>
            </a:r>
          </a:p>
          <a:p>
            <a:endParaRPr lang="zh-TW" altLang="en-US" sz="32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99800222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8200" y="2638058"/>
            <a:ext cx="10515600" cy="1581883"/>
          </a:xfrm>
        </p:spPr>
        <p:txBody>
          <a:bodyPr>
            <a:normAutofit/>
          </a:bodyPr>
          <a:lstStyle/>
          <a:p>
            <a:pPr algn="ctr"/>
            <a:r>
              <a:rPr lang="en-US" altLang="zh-TW" sz="9600" b="1"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Questions?</a:t>
            </a:r>
            <a:endParaRPr lang="zh-TW" altLang="en-US" sz="9600" b="1"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95629853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8200" y="2862262"/>
            <a:ext cx="10515600" cy="1133475"/>
          </a:xfrm>
        </p:spPr>
        <p:txBody>
          <a:bodyPr>
            <a:normAutofit/>
          </a:bodyPr>
          <a:lstStyle/>
          <a:p>
            <a:pPr algn="ctr"/>
            <a:r>
              <a:rPr lang="en-US" altLang="zh-TW" b="1"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Thank You For Your Time!</a:t>
            </a:r>
            <a:endParaRPr lang="zh-TW" altLang="en-US" b="1"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60659669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Data Collection Steps</a:t>
            </a:r>
            <a:endParaRPr lang="zh-TW" altLang="en-US" dirty="0"/>
          </a:p>
        </p:txBody>
      </p:sp>
      <p:sp>
        <p:nvSpPr>
          <p:cNvPr id="3" name="內容版面配置區 2"/>
          <p:cNvSpPr>
            <a:spLocks noGrp="1"/>
          </p:cNvSpPr>
          <p:nvPr>
            <p:ph idx="1"/>
          </p:nvPr>
        </p:nvSpPr>
        <p:spPr/>
        <p:txBody>
          <a:bodyPr/>
          <a:lstStyle/>
          <a:p>
            <a:pPr marL="0" lvl="0" indent="0" eaLnBrk="0" fontAlgn="base" hangingPunct="0">
              <a:lnSpc>
                <a:spcPct val="100000"/>
              </a:lnSpc>
              <a:spcBef>
                <a:spcPct val="0"/>
              </a:spcBef>
              <a:spcAft>
                <a:spcPct val="0"/>
              </a:spcAft>
              <a:buFontTx/>
              <a:buChar char="•"/>
            </a:pPr>
            <a:r>
              <a:rPr lang="en-US" altLang="zh-TW" dirty="0">
                <a:latin typeface="Times New Roman" panose="02020603050405020304" pitchFamily="18" charset="0"/>
                <a:cs typeface="Times New Roman" panose="02020603050405020304" pitchFamily="18" charset="0"/>
              </a:rPr>
              <a:t>Get sequence, restaurant name, restaurant id and restaurant status (whether it</a:t>
            </a:r>
            <a:r>
              <a:rPr lang="en-US" altLang="zh-TW" dirty="0">
                <a:latin typeface="Calibri" panose="020F0502020204030204" pitchFamily="34" charset="0"/>
                <a:cs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s moved, close or normal) then store them in the database</a:t>
            </a:r>
            <a:endParaRPr lang="en-US" altLang="zh-TW" dirty="0"/>
          </a:p>
          <a:p>
            <a:pPr marL="0" lvl="0" indent="0" eaLnBrk="0" fontAlgn="base" hangingPunct="0">
              <a:lnSpc>
                <a:spcPct val="100000"/>
              </a:lnSpc>
              <a:spcBef>
                <a:spcPct val="0"/>
              </a:spcBef>
              <a:spcAft>
                <a:spcPct val="0"/>
              </a:spcAft>
              <a:buFontTx/>
              <a:buChar char="•"/>
            </a:pPr>
            <a:r>
              <a:rPr lang="en-US" altLang="zh-TW" dirty="0">
                <a:latin typeface="Times New Roman" panose="02020603050405020304" pitchFamily="18" charset="0"/>
                <a:cs typeface="Times New Roman" panose="02020603050405020304" pitchFamily="18" charset="0"/>
              </a:rPr>
              <a:t>Use restaurant id to fetch furthermore detailed data.</a:t>
            </a:r>
            <a:endParaRPr lang="en-US" altLang="zh-TW" dirty="0"/>
          </a:p>
          <a:p>
            <a:pPr marL="0" lvl="0" indent="0" eaLnBrk="0" fontAlgn="base" hangingPunct="0">
              <a:lnSpc>
                <a:spcPct val="100000"/>
              </a:lnSpc>
              <a:spcBef>
                <a:spcPct val="0"/>
              </a:spcBef>
              <a:spcAft>
                <a:spcPct val="0"/>
              </a:spcAft>
              <a:buFontTx/>
              <a:buChar char="•"/>
            </a:pPr>
            <a:r>
              <a:rPr lang="en-US" altLang="zh-TW" dirty="0">
                <a:latin typeface="Times New Roman" panose="02020603050405020304" pitchFamily="18" charset="0"/>
                <a:cs typeface="Times New Roman" panose="02020603050405020304" pitchFamily="18" charset="0"/>
              </a:rPr>
              <a:t>Next, use restaurant id to catch comment and reply, comment id, comment user, reply establish time.</a:t>
            </a:r>
            <a:endParaRPr lang="en-US" altLang="zh-TW" dirty="0"/>
          </a:p>
          <a:p>
            <a:pPr marL="0" lvl="0" indent="0" eaLnBrk="0" fontAlgn="base" hangingPunct="0">
              <a:lnSpc>
                <a:spcPct val="100000"/>
              </a:lnSpc>
              <a:spcBef>
                <a:spcPct val="0"/>
              </a:spcBef>
              <a:spcAft>
                <a:spcPct val="0"/>
              </a:spcAft>
              <a:buFontTx/>
              <a:buChar char="•"/>
            </a:pPr>
            <a:r>
              <a:rPr lang="en-US" altLang="zh-TW" dirty="0">
                <a:latin typeface="Times New Roman" panose="02020603050405020304" pitchFamily="18" charset="0"/>
                <a:cs typeface="Times New Roman" panose="02020603050405020304" pitchFamily="18" charset="0"/>
              </a:rPr>
              <a:t>Last comment id to catch responding user, comment and responding time.</a:t>
            </a:r>
            <a:endParaRPr lang="en-US" altLang="zh-TW" dirty="0">
              <a:latin typeface="Arial" panose="020B0604020202020204" pitchFamily="34" charset="0"/>
            </a:endParaRPr>
          </a:p>
          <a:p>
            <a:endParaRPr lang="zh-TW" altLang="en-US" dirty="0"/>
          </a:p>
          <a:p>
            <a:endParaRPr lang="zh-TW" altLang="en-US" dirty="0"/>
          </a:p>
        </p:txBody>
      </p:sp>
    </p:spTree>
    <p:extLst>
      <p:ext uri="{BB962C8B-B14F-4D97-AF65-F5344CB8AC3E}">
        <p14:creationId xmlns:p14="http://schemas.microsoft.com/office/powerpoint/2010/main" val="387332641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Data Collection Rules</a:t>
            </a:r>
            <a:endParaRPr lang="zh-TW" altLang="en-US" dirty="0"/>
          </a:p>
        </p:txBody>
      </p:sp>
      <p:sp>
        <p:nvSpPr>
          <p:cNvPr id="3" name="內容版面配置區 2"/>
          <p:cNvSpPr>
            <a:spLocks noGrp="1"/>
          </p:cNvSpPr>
          <p:nvPr>
            <p:ph idx="1"/>
          </p:nvPr>
        </p:nvSpPr>
        <p:spPr/>
        <p:txBody>
          <a:bodyPr>
            <a:normAutofit/>
          </a:bodyPr>
          <a:lstStyle/>
          <a:p>
            <a:pPr marL="0" lvl="0" indent="0" eaLnBrk="0" fontAlgn="base" hangingPunct="0">
              <a:lnSpc>
                <a:spcPct val="100000"/>
              </a:lnSpc>
              <a:spcBef>
                <a:spcPct val="0"/>
              </a:spcBef>
              <a:spcAft>
                <a:spcPct val="0"/>
              </a:spcAft>
              <a:buFontTx/>
              <a:buChar char="•"/>
            </a:pPr>
            <a:r>
              <a:rPr lang="en-US" altLang="zh-TW" sz="2400" dirty="0">
                <a:latin typeface="Times New Roman" panose="02020603050405020304" pitchFamily="18" charset="0"/>
                <a:cs typeface="Times New Roman" panose="02020603050405020304" pitchFamily="18" charset="0"/>
              </a:rPr>
              <a:t>Duplication: If duplication happens and function cannot be found, then the system splits or finds build in function in python to compare id and eliminate</a:t>
            </a:r>
            <a:endParaRPr lang="en-US" altLang="zh-TW" sz="2400" dirty="0"/>
          </a:p>
          <a:p>
            <a:pPr marL="0" lvl="0" indent="0" eaLnBrk="0" fontAlgn="base" hangingPunct="0">
              <a:lnSpc>
                <a:spcPct val="100000"/>
              </a:lnSpc>
              <a:spcBef>
                <a:spcPct val="0"/>
              </a:spcBef>
              <a:spcAft>
                <a:spcPct val="0"/>
              </a:spcAft>
              <a:buFontTx/>
              <a:buChar char="•"/>
            </a:pPr>
            <a:r>
              <a:rPr lang="en-US" altLang="zh-TW" sz="2400" dirty="0">
                <a:latin typeface="Times New Roman" panose="02020603050405020304" pitchFamily="18" charset="0"/>
                <a:cs typeface="Times New Roman" panose="02020603050405020304" pitchFamily="18" charset="0"/>
              </a:rPr>
              <a:t>Time Transferring: the system will transfer the data into usable form in order to make the DBS receive successfully</a:t>
            </a:r>
            <a:endParaRPr lang="en-US" altLang="zh-TW" sz="2400" dirty="0"/>
          </a:p>
          <a:p>
            <a:pPr marL="0" lvl="0" indent="0" eaLnBrk="0" fontAlgn="base" hangingPunct="0">
              <a:lnSpc>
                <a:spcPct val="100000"/>
              </a:lnSpc>
              <a:spcBef>
                <a:spcPct val="0"/>
              </a:spcBef>
              <a:spcAft>
                <a:spcPct val="0"/>
              </a:spcAft>
              <a:buFontTx/>
              <a:buChar char="•"/>
            </a:pPr>
            <a:r>
              <a:rPr lang="en-US" altLang="zh-TW" sz="2400" dirty="0">
                <a:latin typeface="Times New Roman" panose="02020603050405020304" pitchFamily="18" charset="0"/>
                <a:cs typeface="Times New Roman" panose="02020603050405020304" pitchFamily="18" charset="0"/>
              </a:rPr>
              <a:t>Updating: If the restaurant id was changed, the system might keep oriented towards the unreadable page, thus when such scenario happens, the system will get the new shop id and replace the old one. </a:t>
            </a:r>
            <a:endParaRPr lang="en-US" altLang="zh-TW" sz="2400" dirty="0"/>
          </a:p>
          <a:p>
            <a:pPr marL="0" lvl="0" indent="0" eaLnBrk="0" fontAlgn="base" hangingPunct="0">
              <a:lnSpc>
                <a:spcPct val="100000"/>
              </a:lnSpc>
              <a:spcBef>
                <a:spcPct val="0"/>
              </a:spcBef>
              <a:spcAft>
                <a:spcPct val="0"/>
              </a:spcAft>
              <a:buFontTx/>
              <a:buChar char="•"/>
            </a:pPr>
            <a:r>
              <a:rPr lang="en-US" altLang="zh-TW" sz="2400" dirty="0">
                <a:latin typeface="Times New Roman" panose="02020603050405020304" pitchFamily="18" charset="0"/>
                <a:cs typeface="Times New Roman" panose="02020603050405020304" pitchFamily="18" charset="0"/>
              </a:rPr>
              <a:t>Page Validation: If the id that</a:t>
            </a:r>
            <a:r>
              <a:rPr lang="en-US" altLang="zh-TW" sz="2400" dirty="0">
                <a:latin typeface="Calibri" panose="020F0502020204030204" pitchFamily="34"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s search on does not exist and keep oriented towards same page with not usable data, the system will then stop fetching the id</a:t>
            </a:r>
            <a:r>
              <a:rPr lang="en-US" altLang="zh-TW" sz="2400" dirty="0">
                <a:latin typeface="Calibri" panose="020F0502020204030204" pitchFamily="34"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s relating data</a:t>
            </a:r>
            <a:endParaRPr lang="en-US" altLang="zh-TW" sz="2400" dirty="0">
              <a:latin typeface="Arial" panose="020B0604020202020204" pitchFamily="34" charset="0"/>
            </a:endParaRPr>
          </a:p>
          <a:p>
            <a:pPr marL="0" lvl="0" indent="0" eaLnBrk="0" fontAlgn="base" hangingPunct="0">
              <a:lnSpc>
                <a:spcPct val="100000"/>
              </a:lnSpc>
              <a:spcBef>
                <a:spcPct val="0"/>
              </a:spcBef>
              <a:spcAft>
                <a:spcPct val="0"/>
              </a:spcAft>
              <a:buFontTx/>
              <a:buChar char="•"/>
            </a:pPr>
            <a:endParaRPr lang="en-US" altLang="zh-TW" sz="2400" dirty="0"/>
          </a:p>
          <a:p>
            <a:pPr marL="0" lvl="0" indent="0" eaLnBrk="0" fontAlgn="base" hangingPunct="0">
              <a:lnSpc>
                <a:spcPct val="100000"/>
              </a:lnSpc>
              <a:spcBef>
                <a:spcPct val="0"/>
              </a:spcBef>
              <a:spcAft>
                <a:spcPct val="0"/>
              </a:spcAft>
              <a:buNone/>
            </a:pPr>
            <a:endParaRPr lang="en-US" altLang="zh-TW" sz="2400" dirty="0">
              <a:latin typeface="Arial" panose="020B0604020202020204" pitchFamily="34" charset="0"/>
            </a:endParaRPr>
          </a:p>
          <a:p>
            <a:pPr marL="0" lvl="0" indent="0" eaLnBrk="0" fontAlgn="base" hangingPunct="0">
              <a:lnSpc>
                <a:spcPct val="100000"/>
              </a:lnSpc>
              <a:spcBef>
                <a:spcPct val="0"/>
              </a:spcBef>
              <a:spcAft>
                <a:spcPct val="0"/>
              </a:spcAft>
              <a:buFontTx/>
              <a:buChar char="•"/>
            </a:pPr>
            <a:endParaRPr lang="en-US" altLang="zh-TW" sz="2400" dirty="0"/>
          </a:p>
          <a:p>
            <a:pPr marL="0" lvl="0" indent="0" eaLnBrk="0" fontAlgn="base" hangingPunct="0">
              <a:lnSpc>
                <a:spcPct val="100000"/>
              </a:lnSpc>
              <a:spcBef>
                <a:spcPct val="0"/>
              </a:spcBef>
              <a:spcAft>
                <a:spcPct val="0"/>
              </a:spcAft>
              <a:buNone/>
            </a:pPr>
            <a:endParaRPr lang="en-US" altLang="zh-TW" sz="2400" dirty="0">
              <a:latin typeface="Arial" panose="020B0604020202020204" pitchFamily="34" charset="0"/>
            </a:endParaRPr>
          </a:p>
        </p:txBody>
      </p:sp>
    </p:spTree>
    <p:extLst>
      <p:ext uri="{BB962C8B-B14F-4D97-AF65-F5344CB8AC3E}">
        <p14:creationId xmlns:p14="http://schemas.microsoft.com/office/powerpoint/2010/main" val="106396680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800" b="1" dirty="0">
                <a:latin typeface="MV Boli" panose="02000500030200090000" pitchFamily="2" charset="0"/>
                <a:cs typeface="MV Boli" panose="02000500030200090000" pitchFamily="2" charset="0"/>
              </a:rPr>
              <a:t>Template</a:t>
            </a:r>
            <a:endParaRPr lang="zh-TW" altLang="en-US" sz="4800" b="1" dirty="0">
              <a:latin typeface="MV Boli" panose="02000500030200090000" pitchFamily="2" charset="0"/>
              <a:cs typeface="MV Boli" panose="02000500030200090000" pitchFamily="2" charset="0"/>
            </a:endParaRPr>
          </a:p>
        </p:txBody>
      </p:sp>
      <p:sp>
        <p:nvSpPr>
          <p:cNvPr id="3" name="內容版面配置區 2"/>
          <p:cNvSpPr>
            <a:spLocks noGrp="1"/>
          </p:cNvSpPr>
          <p:nvPr>
            <p:ph idx="1"/>
          </p:nvPr>
        </p:nvSpPr>
        <p:spPr/>
        <p:txBody>
          <a:bodyPr>
            <a:normAutofit/>
          </a:bodyPr>
          <a:lstStyle/>
          <a:p>
            <a:r>
              <a:rPr lang="en-US" altLang="zh-TW" sz="3200" dirty="0">
                <a:latin typeface="MV Boli" panose="02000500030200090000" pitchFamily="2" charset="0"/>
                <a:cs typeface="MV Boli" panose="02000500030200090000" pitchFamily="2" charset="0"/>
              </a:rPr>
              <a:t>Type in here</a:t>
            </a:r>
            <a:endParaRPr lang="zh-TW" altLang="en-US" sz="32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87627963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800" b="1" dirty="0">
                <a:latin typeface="MV Boli" panose="02000500030200090000" pitchFamily="2" charset="0"/>
                <a:cs typeface="MV Boli" panose="02000500030200090000" pitchFamily="2" charset="0"/>
              </a:rPr>
              <a:t>Data Transfer Example</a:t>
            </a:r>
            <a:endParaRPr lang="zh-TW" altLang="en-US" sz="4800" b="1" dirty="0">
              <a:latin typeface="MV Boli" panose="02000500030200090000" pitchFamily="2" charset="0"/>
              <a:cs typeface="MV Boli" panose="02000500030200090000" pitchFamily="2" charset="0"/>
            </a:endParaRPr>
          </a:p>
        </p:txBody>
      </p:sp>
      <p:sp>
        <p:nvSpPr>
          <p:cNvPr id="3" name="內容版面配置區 2"/>
          <p:cNvSpPr>
            <a:spLocks noGrp="1"/>
          </p:cNvSpPr>
          <p:nvPr>
            <p:ph idx="1"/>
          </p:nvPr>
        </p:nvSpPr>
        <p:spPr/>
        <p:txBody>
          <a:bodyPr>
            <a:normAutofit/>
          </a:bodyPr>
          <a:lstStyle/>
          <a:p>
            <a:r>
              <a:rPr lang="en-US" altLang="zh-TW" sz="3200" dirty="0">
                <a:latin typeface="MV Boli" panose="02000500030200090000" pitchFamily="2" charset="0"/>
                <a:cs typeface="MV Boli" panose="02000500030200090000" pitchFamily="2" charset="0"/>
                <a:hlinkClick r:id="rId2"/>
              </a:rPr>
              <a:t>https://github.com/2017SeniorProject/ppt/blob/master/Processing_data.ipynb</a:t>
            </a:r>
            <a:endParaRPr lang="en-US" altLang="zh-TW" sz="3200" dirty="0">
              <a:latin typeface="MV Boli" panose="02000500030200090000" pitchFamily="2" charset="0"/>
              <a:cs typeface="MV Boli" panose="02000500030200090000" pitchFamily="2" charset="0"/>
            </a:endParaRPr>
          </a:p>
          <a:p>
            <a:r>
              <a:rPr lang="en-US" altLang="zh-TW" sz="3200" dirty="0">
                <a:latin typeface="MV Boli" panose="02000500030200090000" pitchFamily="2" charset="0"/>
                <a:cs typeface="MV Boli" panose="02000500030200090000" pitchFamily="2" charset="0"/>
              </a:rPr>
              <a:t>Video: Data Preprocessing( do later)</a:t>
            </a:r>
          </a:p>
          <a:p>
            <a:r>
              <a:rPr lang="en-US" altLang="zh-TW" sz="3200" dirty="0">
                <a:latin typeface="MV Boli" panose="02000500030200090000" pitchFamily="2" charset="0"/>
                <a:cs typeface="MV Boli" panose="02000500030200090000" pitchFamily="2" charset="0"/>
              </a:rPr>
              <a:t>Video: Load data into Neo4j</a:t>
            </a:r>
            <a:endParaRPr lang="zh-TW" altLang="en-US" sz="32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2876904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800" b="1" dirty="0">
                <a:latin typeface="MV Boli" panose="02000500030200090000" pitchFamily="2" charset="0"/>
                <a:cs typeface="MV Boli" panose="02000500030200090000" pitchFamily="2" charset="0"/>
              </a:rPr>
              <a:t>System Design</a:t>
            </a:r>
            <a:endParaRPr lang="zh-TW" altLang="en-US" sz="4800" b="1" dirty="0">
              <a:latin typeface="MV Boli" panose="02000500030200090000" pitchFamily="2" charset="0"/>
              <a:cs typeface="MV Boli" panose="02000500030200090000" pitchFamily="2" charset="0"/>
            </a:endParaRPr>
          </a:p>
        </p:txBody>
      </p:sp>
      <p:sp>
        <p:nvSpPr>
          <p:cNvPr id="3" name="內容版面配置區 2"/>
          <p:cNvSpPr>
            <a:spLocks noGrp="1"/>
          </p:cNvSpPr>
          <p:nvPr>
            <p:ph idx="1"/>
          </p:nvPr>
        </p:nvSpPr>
        <p:spPr>
          <a:solidFill>
            <a:schemeClr val="bg1"/>
          </a:solidFill>
        </p:spPr>
        <p:txBody>
          <a:bodyPr>
            <a:normAutofit/>
          </a:bodyPr>
          <a:lstStyle/>
          <a:p>
            <a:pPr marL="0" indent="0">
              <a:buNone/>
            </a:pPr>
            <a:r>
              <a:rPr lang="en-US" altLang="zh-TW" sz="3200" dirty="0">
                <a:latin typeface="MV Boli" panose="02000500030200090000" pitchFamily="2" charset="0"/>
                <a:cs typeface="MV Boli" panose="02000500030200090000" pitchFamily="2" charset="0"/>
              </a:rPr>
              <a:t>Our system is aimed to provide below functions:</a:t>
            </a:r>
          </a:p>
          <a:p>
            <a:r>
              <a:rPr lang="en-US" altLang="zh-TW" sz="3200" dirty="0">
                <a:latin typeface="MV Boli" panose="02000500030200090000" pitchFamily="2" charset="0"/>
                <a:cs typeface="MV Boli" panose="02000500030200090000" pitchFamily="2" charset="0"/>
              </a:rPr>
              <a:t>Friendly User Interface</a:t>
            </a:r>
          </a:p>
          <a:p>
            <a:r>
              <a:rPr lang="en-US" altLang="zh-TW" sz="3200" dirty="0">
                <a:latin typeface="MV Boli" panose="02000500030200090000" pitchFamily="2" charset="0"/>
                <a:cs typeface="MV Boli" panose="02000500030200090000" pitchFamily="2" charset="0"/>
              </a:rPr>
              <a:t>Recommend based on </a:t>
            </a:r>
          </a:p>
          <a:p>
            <a:pPr lvl="1"/>
            <a:r>
              <a:rPr lang="en-US" altLang="zh-TW" sz="2800" dirty="0">
                <a:latin typeface="MV Boli" panose="02000500030200090000" pitchFamily="2" charset="0"/>
                <a:cs typeface="MV Boli" panose="02000500030200090000" pitchFamily="2" charset="0"/>
              </a:rPr>
              <a:t>Locations </a:t>
            </a:r>
          </a:p>
          <a:p>
            <a:pPr lvl="1"/>
            <a:r>
              <a:rPr lang="en-US" altLang="zh-TW" sz="2800" dirty="0">
                <a:latin typeface="MV Boli" panose="02000500030200090000" pitchFamily="2" charset="0"/>
                <a:cs typeface="MV Boli" panose="02000500030200090000" pitchFamily="2" charset="0"/>
              </a:rPr>
              <a:t>Distance</a:t>
            </a:r>
          </a:p>
          <a:p>
            <a:pPr lvl="1"/>
            <a:r>
              <a:rPr lang="en-US" altLang="zh-TW" sz="2800" dirty="0">
                <a:latin typeface="MV Boli" panose="02000500030200090000" pitchFamily="2" charset="0"/>
                <a:cs typeface="MV Boli" panose="02000500030200090000" pitchFamily="2" charset="0"/>
              </a:rPr>
              <a:t>Months or Seasons</a:t>
            </a:r>
          </a:p>
          <a:p>
            <a:pPr lvl="1"/>
            <a:r>
              <a:rPr lang="en-US" altLang="zh-TW" sz="2800" dirty="0">
                <a:latin typeface="MV Boli" panose="02000500030200090000" pitchFamily="2" charset="0"/>
                <a:cs typeface="MV Boli" panose="02000500030200090000" pitchFamily="2" charset="0"/>
              </a:rPr>
              <a:t>Food Types</a:t>
            </a:r>
          </a:p>
          <a:p>
            <a:pPr lvl="1"/>
            <a:r>
              <a:rPr lang="en-US" altLang="zh-TW" sz="2800" dirty="0">
                <a:latin typeface="MV Boli" panose="02000500030200090000" pitchFamily="2" charset="0"/>
                <a:cs typeface="MV Boli" panose="02000500030200090000" pitchFamily="2" charset="0"/>
              </a:rPr>
              <a:t>User Ratings</a:t>
            </a:r>
          </a:p>
          <a:p>
            <a:pPr lvl="1"/>
            <a:endParaRPr lang="en-US" altLang="zh-TW" sz="2800" dirty="0">
              <a:latin typeface="MV Boli" panose="02000500030200090000" pitchFamily="2" charset="0"/>
              <a:cs typeface="MV Boli" panose="02000500030200090000" pitchFamily="2" charset="0"/>
            </a:endParaRPr>
          </a:p>
          <a:p>
            <a:pPr lvl="1"/>
            <a:endParaRPr lang="en-US" altLang="zh-TW" sz="2800" dirty="0">
              <a:latin typeface="MV Boli" panose="02000500030200090000" pitchFamily="2" charset="0"/>
              <a:cs typeface="MV Boli" panose="02000500030200090000" pitchFamily="2" charset="0"/>
            </a:endParaRPr>
          </a:p>
          <a:p>
            <a:endParaRPr lang="en-US" altLang="zh-TW" sz="3200" dirty="0">
              <a:latin typeface="MV Boli" panose="02000500030200090000" pitchFamily="2" charset="0"/>
              <a:cs typeface="MV Boli" panose="02000500030200090000" pitchFamily="2" charset="0"/>
            </a:endParaRPr>
          </a:p>
          <a:p>
            <a:endParaRPr lang="en-US" altLang="zh-TW" sz="3200" dirty="0">
              <a:latin typeface="MV Boli" panose="02000500030200090000" pitchFamily="2" charset="0"/>
              <a:cs typeface="MV Boli" panose="02000500030200090000" pitchFamily="2" charset="0"/>
            </a:endParaRPr>
          </a:p>
          <a:p>
            <a:endParaRPr lang="zh-TW" altLang="en-US" sz="32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50298804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287886" y="2712005"/>
            <a:ext cx="9633399" cy="286805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2" name="標題 1"/>
          <p:cNvSpPr>
            <a:spLocks noGrp="1"/>
          </p:cNvSpPr>
          <p:nvPr>
            <p:ph type="title"/>
          </p:nvPr>
        </p:nvSpPr>
        <p:spPr/>
        <p:txBody>
          <a:bodyPr>
            <a:normAutofit/>
          </a:bodyPr>
          <a:lstStyle/>
          <a:p>
            <a:pPr algn="ctr"/>
            <a:r>
              <a:rPr lang="en-US" altLang="zh-TW" sz="4800" b="1" dirty="0">
                <a:latin typeface="MV Boli" panose="02000500030200090000" pitchFamily="2" charset="0"/>
                <a:cs typeface="MV Boli" panose="02000500030200090000" pitchFamily="2" charset="0"/>
              </a:rPr>
              <a:t>System Architecture</a:t>
            </a:r>
            <a:endParaRPr lang="zh-TW" altLang="en-US" sz="4800" b="1" dirty="0">
              <a:latin typeface="MV Boli" panose="02000500030200090000" pitchFamily="2" charset="0"/>
              <a:cs typeface="MV Boli" panose="02000500030200090000" pitchFamily="2" charset="0"/>
            </a:endParaRPr>
          </a:p>
        </p:txBody>
      </p:sp>
      <p:sp>
        <p:nvSpPr>
          <p:cNvPr id="4" name="橢圓 3"/>
          <p:cNvSpPr/>
          <p:nvPr/>
        </p:nvSpPr>
        <p:spPr>
          <a:xfrm>
            <a:off x="1329959" y="3602852"/>
            <a:ext cx="2658270" cy="1057379"/>
          </a:xfrm>
          <a:prstGeom prst="ellipse">
            <a:avLst/>
          </a:prstGeom>
          <a:solidFill>
            <a:srgbClr val="7DBEFF"/>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32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rPr>
              <a:t>User Interface</a:t>
            </a:r>
            <a:endParaRPr lang="zh-TW" altLang="en-US" sz="32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5" name="橢圓 4"/>
          <p:cNvSpPr/>
          <p:nvPr/>
        </p:nvSpPr>
        <p:spPr>
          <a:xfrm>
            <a:off x="4872502" y="2834457"/>
            <a:ext cx="2611510" cy="965552"/>
          </a:xfrm>
          <a:prstGeom prst="ellipse">
            <a:avLst/>
          </a:prstGeom>
          <a:solidFill>
            <a:srgbClr val="7DBEFF"/>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8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rPr>
              <a:t>Data</a:t>
            </a:r>
          </a:p>
          <a:p>
            <a:pPr algn="ctr"/>
            <a:r>
              <a:rPr lang="en-US" altLang="zh-TW" sz="28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rPr>
              <a:t>Processing</a:t>
            </a:r>
            <a:endParaRPr lang="zh-TW" altLang="en-US" sz="28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6" name="橢圓 5"/>
          <p:cNvSpPr/>
          <p:nvPr/>
        </p:nvSpPr>
        <p:spPr>
          <a:xfrm>
            <a:off x="4970327" y="4707567"/>
            <a:ext cx="2416346" cy="744103"/>
          </a:xfrm>
          <a:prstGeom prst="ellipse">
            <a:avLst/>
          </a:prstGeom>
          <a:solidFill>
            <a:srgbClr val="7DBEFF"/>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8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rPr>
              <a:t>Database</a:t>
            </a:r>
            <a:endParaRPr lang="zh-TW" altLang="en-US" sz="28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7" name="橢圓 6"/>
          <p:cNvSpPr/>
          <p:nvPr/>
        </p:nvSpPr>
        <p:spPr>
          <a:xfrm>
            <a:off x="8189784" y="3616920"/>
            <a:ext cx="2525534" cy="1133342"/>
          </a:xfrm>
          <a:prstGeom prst="ellipse">
            <a:avLst/>
          </a:prstGeom>
          <a:solidFill>
            <a:srgbClr val="7DBEFF"/>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8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rPr>
              <a:t>Data</a:t>
            </a:r>
          </a:p>
          <a:p>
            <a:pPr algn="ctr"/>
            <a:r>
              <a:rPr lang="en-US" altLang="zh-TW" sz="28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rPr>
              <a:t>Collection</a:t>
            </a:r>
            <a:endParaRPr lang="zh-TW" altLang="en-US" sz="28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9" name="矩形 8"/>
          <p:cNvSpPr/>
          <p:nvPr/>
        </p:nvSpPr>
        <p:spPr>
          <a:xfrm>
            <a:off x="1819534" y="1547446"/>
            <a:ext cx="1504236" cy="972655"/>
          </a:xfrm>
          <a:prstGeom prst="rect">
            <a:avLst/>
          </a:prstGeom>
          <a:solidFill>
            <a:srgbClr val="7DBEFF"/>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8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rPr>
              <a:t>User</a:t>
            </a:r>
            <a:endParaRPr lang="zh-TW" altLang="en-US" sz="28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10" name="矩形 9"/>
          <p:cNvSpPr/>
          <p:nvPr/>
        </p:nvSpPr>
        <p:spPr>
          <a:xfrm>
            <a:off x="8761060" y="5699372"/>
            <a:ext cx="1515385" cy="1028165"/>
          </a:xfrm>
          <a:prstGeom prst="rect">
            <a:avLst/>
          </a:prstGeom>
          <a:solidFill>
            <a:srgbClr val="7DBEFF"/>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8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rPr>
              <a:t>Web Site</a:t>
            </a:r>
            <a:endParaRPr lang="zh-TW" altLang="en-US" sz="2800"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13" name="向下箭號 12"/>
          <p:cNvSpPr/>
          <p:nvPr/>
        </p:nvSpPr>
        <p:spPr>
          <a:xfrm flipV="1">
            <a:off x="9198298" y="4869570"/>
            <a:ext cx="640911" cy="710494"/>
          </a:xfrm>
          <a:prstGeom prst="downArrow">
            <a:avLst/>
          </a:prstGeom>
          <a:solidFill>
            <a:srgbClr val="7DBEFF"/>
          </a:solidFill>
          <a:ln>
            <a:solidFill>
              <a:schemeClr val="bg1"/>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14" name="向下箭號 13"/>
          <p:cNvSpPr/>
          <p:nvPr/>
        </p:nvSpPr>
        <p:spPr>
          <a:xfrm rot="14429133" flipH="1" flipV="1">
            <a:off x="7492188" y="4288150"/>
            <a:ext cx="639324" cy="888184"/>
          </a:xfrm>
          <a:prstGeom prst="downArrow">
            <a:avLst/>
          </a:prstGeom>
          <a:solidFill>
            <a:srgbClr val="7DBEFF"/>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19" name="左-右雙向箭號 18"/>
          <p:cNvSpPr/>
          <p:nvPr/>
        </p:nvSpPr>
        <p:spPr>
          <a:xfrm rot="1552070">
            <a:off x="3929872" y="4459991"/>
            <a:ext cx="997089" cy="548005"/>
          </a:xfrm>
          <a:prstGeom prst="leftRightArrow">
            <a:avLst/>
          </a:prstGeom>
          <a:solidFill>
            <a:srgbClr val="7DBEFF"/>
          </a:solidFill>
          <a:ln>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20" name="左-右雙向箭號 19"/>
          <p:cNvSpPr/>
          <p:nvPr/>
        </p:nvSpPr>
        <p:spPr>
          <a:xfrm rot="5400000">
            <a:off x="5795932" y="3994992"/>
            <a:ext cx="754071" cy="535552"/>
          </a:xfrm>
          <a:prstGeom prst="leftRightArrow">
            <a:avLst/>
          </a:prstGeom>
          <a:solidFill>
            <a:srgbClr val="7DBEFF"/>
          </a:solidFill>
          <a:ln>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
        <p:nvSpPr>
          <p:cNvPr id="21" name="左-右雙向箭號 20"/>
          <p:cNvSpPr/>
          <p:nvPr/>
        </p:nvSpPr>
        <p:spPr>
          <a:xfrm rot="5400000">
            <a:off x="2197141" y="2718195"/>
            <a:ext cx="816782" cy="596861"/>
          </a:xfrm>
          <a:prstGeom prst="leftRightArrow">
            <a:avLst/>
          </a:prstGeom>
          <a:solidFill>
            <a:srgbClr val="7DBEFF"/>
          </a:solidFill>
          <a:ln>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0737269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113692" y="2002631"/>
            <a:ext cx="9964615" cy="2852737"/>
          </a:xfrm>
        </p:spPr>
        <p:txBody>
          <a:bodyPr>
            <a:normAutofit/>
          </a:bodyPr>
          <a:lstStyle/>
          <a:p>
            <a:pPr algn="r"/>
            <a:r>
              <a:rPr lang="en-US" altLang="zh-TW" b="1"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System Analysis and Design -- Data Collection</a:t>
            </a:r>
            <a:endParaRPr lang="zh-TW" altLang="en-US" b="1" dirty="0">
              <a:solidFill>
                <a:schemeClr val="bg1"/>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13103980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800" b="1" dirty="0">
                <a:latin typeface="MV Boli" panose="02000500030200090000" pitchFamily="2" charset="0"/>
                <a:cs typeface="MV Boli" panose="02000500030200090000" pitchFamily="2" charset="0"/>
              </a:rPr>
              <a:t>Data Collection Subsystem </a:t>
            </a:r>
            <a:endParaRPr lang="zh-TW" altLang="en-US" sz="4800" b="1" dirty="0">
              <a:latin typeface="MV Boli" panose="02000500030200090000" pitchFamily="2" charset="0"/>
              <a:cs typeface="MV Boli" panose="02000500030200090000" pitchFamily="2" charset="0"/>
            </a:endParaRPr>
          </a:p>
        </p:txBody>
      </p:sp>
      <p:sp>
        <p:nvSpPr>
          <p:cNvPr id="3" name="內容版面配置區 2"/>
          <p:cNvSpPr>
            <a:spLocks noGrp="1"/>
          </p:cNvSpPr>
          <p:nvPr>
            <p:ph idx="1"/>
          </p:nvPr>
        </p:nvSpPr>
        <p:spPr/>
        <p:txBody>
          <a:bodyPr>
            <a:normAutofit/>
          </a:bodyPr>
          <a:lstStyle/>
          <a:p>
            <a:r>
              <a:rPr lang="en-US" altLang="zh-TW" sz="3200" dirty="0">
                <a:latin typeface="MV Boli" panose="02000500030200090000" pitchFamily="2" charset="0"/>
                <a:cs typeface="MV Boli" panose="02000500030200090000" pitchFamily="2" charset="0"/>
              </a:rPr>
              <a:t>Purpose</a:t>
            </a:r>
            <a:r>
              <a:rPr lang="en-US" altLang="zh-TW" sz="3600" dirty="0">
                <a:latin typeface="MV Boli" panose="02000500030200090000" pitchFamily="2" charset="0"/>
                <a:cs typeface="MV Boli" panose="02000500030200090000" pitchFamily="2" charset="0"/>
              </a:rPr>
              <a:t>:</a:t>
            </a:r>
          </a:p>
          <a:p>
            <a:pPr lvl="1"/>
            <a:r>
              <a:rPr lang="en-US" altLang="zh-TW" sz="2800" dirty="0">
                <a:latin typeface="MV Boli" panose="02000500030200090000" pitchFamily="2" charset="0"/>
                <a:cs typeface="MV Boli" panose="02000500030200090000" pitchFamily="2" charset="0"/>
              </a:rPr>
              <a:t>To provide a set of data for the system</a:t>
            </a:r>
          </a:p>
          <a:p>
            <a:r>
              <a:rPr lang="en-US" altLang="zh-TW" sz="3200" dirty="0">
                <a:latin typeface="MV Boli" panose="02000500030200090000" pitchFamily="2" charset="0"/>
                <a:cs typeface="MV Boli" panose="02000500030200090000" pitchFamily="2" charset="0"/>
              </a:rPr>
              <a:t>Steps:</a:t>
            </a:r>
          </a:p>
          <a:p>
            <a:pPr lvl="1"/>
            <a:r>
              <a:rPr lang="en-US" altLang="zh-TW" sz="2800" dirty="0">
                <a:latin typeface="MV Boli" panose="02000500030200090000" pitchFamily="2" charset="0"/>
                <a:cs typeface="MV Boli" panose="02000500030200090000" pitchFamily="2" charset="0"/>
              </a:rPr>
              <a:t>Collect data through the internet</a:t>
            </a:r>
          </a:p>
          <a:p>
            <a:pPr lvl="1"/>
            <a:r>
              <a:rPr lang="en-US" altLang="zh-TW" sz="2800" dirty="0">
                <a:latin typeface="MV Boli" panose="02000500030200090000" pitchFamily="2" charset="0"/>
                <a:cs typeface="MV Boli" panose="02000500030200090000" pitchFamily="2" charset="0"/>
              </a:rPr>
              <a:t>Use collected data as our system input</a:t>
            </a:r>
          </a:p>
          <a:p>
            <a:pPr lvl="1"/>
            <a:r>
              <a:rPr lang="en-US" altLang="zh-TW" sz="2800" dirty="0">
                <a:latin typeface="MV Boli" panose="02000500030200090000" pitchFamily="2" charset="0"/>
                <a:cs typeface="MV Boli" panose="02000500030200090000" pitchFamily="2" charset="0"/>
              </a:rPr>
              <a:t>Store collected data into our database system</a:t>
            </a:r>
            <a:endParaRPr lang="zh-TW" altLang="en-US" sz="28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64152444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800" b="1" dirty="0">
                <a:latin typeface="MV Boli" panose="02000500030200090000" pitchFamily="2" charset="0"/>
                <a:cs typeface="MV Boli" panose="02000500030200090000" pitchFamily="2" charset="0"/>
              </a:rPr>
              <a:t>Protocols and Tools</a:t>
            </a:r>
            <a:endParaRPr lang="zh-TW" altLang="en-US" sz="4800" b="1" dirty="0">
              <a:latin typeface="MV Boli" panose="02000500030200090000" pitchFamily="2" charset="0"/>
              <a:cs typeface="MV Boli" panose="02000500030200090000" pitchFamily="2" charset="0"/>
            </a:endParaRPr>
          </a:p>
        </p:txBody>
      </p:sp>
      <p:sp>
        <p:nvSpPr>
          <p:cNvPr id="3" name="內容版面配置區 2"/>
          <p:cNvSpPr>
            <a:spLocks noGrp="1"/>
          </p:cNvSpPr>
          <p:nvPr>
            <p:ph idx="1"/>
          </p:nvPr>
        </p:nvSpPr>
        <p:spPr/>
        <p:txBody>
          <a:bodyPr>
            <a:normAutofit/>
          </a:bodyPr>
          <a:lstStyle/>
          <a:p>
            <a:r>
              <a:rPr lang="en-US" altLang="zh-TW" sz="3200" dirty="0">
                <a:latin typeface="MV Boli" panose="02000500030200090000" pitchFamily="2" charset="0"/>
                <a:cs typeface="MV Boli" panose="02000500030200090000" pitchFamily="2" charset="0"/>
              </a:rPr>
              <a:t>Send “requests” to http server ex. Get, Post </a:t>
            </a:r>
            <a:endParaRPr lang="zh-TW" altLang="zh-TW" sz="3200" dirty="0">
              <a:latin typeface="MV Boli" panose="02000500030200090000" pitchFamily="2" charset="0"/>
              <a:cs typeface="MV Boli" panose="02000500030200090000" pitchFamily="2" charset="0"/>
            </a:endParaRPr>
          </a:p>
          <a:p>
            <a:r>
              <a:rPr lang="en-US" altLang="zh-TW" sz="3200" dirty="0">
                <a:latin typeface="MV Boli" panose="02000500030200090000" pitchFamily="2" charset="0"/>
                <a:cs typeface="MV Boli" panose="02000500030200090000" pitchFamily="2" charset="0"/>
              </a:rPr>
              <a:t>BeautifulSoup4</a:t>
            </a:r>
            <a:r>
              <a:rPr lang="en-US" altLang="zh-TW" sz="3200" dirty="0">
                <a:latin typeface="MV Boli" panose="02000500030200090000" pitchFamily="2" charset="0"/>
                <a:cs typeface="MV Boli" panose="02000500030200090000" pitchFamily="2" charset="0"/>
                <a:sym typeface="Wingdings" panose="05000000000000000000" pitchFamily="2" charset="2"/>
              </a:rPr>
              <a:t> </a:t>
            </a:r>
            <a:r>
              <a:rPr lang="en-US" altLang="zh-TW" sz="3200" dirty="0">
                <a:latin typeface="MV Boli" panose="02000500030200090000" pitchFamily="2" charset="0"/>
                <a:cs typeface="MV Boli" panose="02000500030200090000" pitchFamily="2" charset="0"/>
              </a:rPr>
              <a:t> crawling data</a:t>
            </a:r>
            <a:endParaRPr lang="zh-TW" altLang="zh-TW" sz="3200" dirty="0">
              <a:latin typeface="MV Boli" panose="02000500030200090000" pitchFamily="2" charset="0"/>
              <a:cs typeface="MV Boli" panose="02000500030200090000" pitchFamily="2" charset="0"/>
            </a:endParaRPr>
          </a:p>
          <a:p>
            <a:r>
              <a:rPr lang="en-US" altLang="zh-TW" sz="3200" dirty="0" err="1">
                <a:latin typeface="MV Boli" panose="02000500030200090000" pitchFamily="2" charset="0"/>
                <a:cs typeface="MV Boli" panose="02000500030200090000" pitchFamily="2" charset="0"/>
              </a:rPr>
              <a:t>SQLAlchemy</a:t>
            </a:r>
            <a:r>
              <a:rPr lang="en-US" altLang="zh-TW" sz="3200" dirty="0">
                <a:latin typeface="MV Boli" panose="02000500030200090000" pitchFamily="2" charset="0"/>
                <a:cs typeface="MV Boli" panose="02000500030200090000" pitchFamily="2" charset="0"/>
                <a:sym typeface="Wingdings" panose="05000000000000000000" pitchFamily="2" charset="2"/>
              </a:rPr>
              <a:t>  P</a:t>
            </a:r>
            <a:r>
              <a:rPr lang="en-US" altLang="zh-TW" sz="3200" dirty="0">
                <a:latin typeface="MV Boli" panose="02000500030200090000" pitchFamily="2" charset="0"/>
                <a:cs typeface="MV Boli" panose="02000500030200090000" pitchFamily="2" charset="0"/>
              </a:rPr>
              <a:t>ython ORM framework</a:t>
            </a:r>
            <a:endParaRPr lang="zh-TW" altLang="zh-TW" sz="3200" dirty="0">
              <a:latin typeface="MV Boli" panose="02000500030200090000" pitchFamily="2" charset="0"/>
              <a:cs typeface="MV Boli" panose="02000500030200090000" pitchFamily="2" charset="0"/>
            </a:endParaRPr>
          </a:p>
        </p:txBody>
      </p:sp>
      <p:pic>
        <p:nvPicPr>
          <p:cNvPr id="2050" name="Picture 2" descr="「tool」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1581" y="4001294"/>
            <a:ext cx="5448838" cy="2387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31069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13017</TotalTime>
  <Words>1196</Words>
  <Application>Microsoft Office PowerPoint</Application>
  <PresentationFormat>Widescreen</PresentationFormat>
  <Paragraphs>252</Paragraphs>
  <Slides>46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新細明體</vt:lpstr>
      <vt:lpstr>標楷體</vt:lpstr>
      <vt:lpstr>Arial</vt:lpstr>
      <vt:lpstr>Calibri</vt:lpstr>
      <vt:lpstr>Calibri Light</vt:lpstr>
      <vt:lpstr>Comic Sans MS</vt:lpstr>
      <vt:lpstr>MV Boli</vt:lpstr>
      <vt:lpstr>Times New Roman</vt:lpstr>
      <vt:lpstr>Wingdings</vt:lpstr>
      <vt:lpstr>Office 佈景主題</vt:lpstr>
      <vt:lpstr>Munchy Gourmet Recommendation System</vt:lpstr>
      <vt:lpstr>Outline</vt:lpstr>
      <vt:lpstr>Motivations &amp; Goals</vt:lpstr>
      <vt:lpstr>System Analysis and Design</vt:lpstr>
      <vt:lpstr>System Design</vt:lpstr>
      <vt:lpstr>System Architecture</vt:lpstr>
      <vt:lpstr>System Analysis and Design -- Data Collection</vt:lpstr>
      <vt:lpstr>Data Collection Subsystem </vt:lpstr>
      <vt:lpstr>Protocols and Tools</vt:lpstr>
      <vt:lpstr>Crawling Procedure</vt:lpstr>
      <vt:lpstr>Crawling Hierarchy  </vt:lpstr>
      <vt:lpstr>System Analysis and Design -- Transferring Data</vt:lpstr>
      <vt:lpstr>Transferring Database</vt:lpstr>
      <vt:lpstr>How to Transfer Database</vt:lpstr>
      <vt:lpstr>Why Using Graph DBS?</vt:lpstr>
      <vt:lpstr>System Analysis and Design -- Data Processing</vt:lpstr>
      <vt:lpstr>Data Processing Subsystem </vt:lpstr>
      <vt:lpstr>Cypher Neo4j – Nodes and Relationship</vt:lpstr>
      <vt:lpstr>Cypher Neo4j - Patterns</vt:lpstr>
      <vt:lpstr>Initial Data Model</vt:lpstr>
      <vt:lpstr>Restaurant Near You</vt:lpstr>
      <vt:lpstr>Top Restaurant for Each Month</vt:lpstr>
      <vt:lpstr>Top Places in Each Division</vt:lpstr>
      <vt:lpstr>Restaurant Tendency Towards Certain Month</vt:lpstr>
      <vt:lpstr>RELATING RESTAURANT</vt:lpstr>
      <vt:lpstr>System Analysis and Design  -– User Interface</vt:lpstr>
      <vt:lpstr>User Interface Subsystem </vt:lpstr>
      <vt:lpstr>User Interface</vt:lpstr>
      <vt:lpstr>PowerPoint Presentation</vt:lpstr>
      <vt:lpstr>PowerPoint Presentation</vt:lpstr>
      <vt:lpstr>Demonstration</vt:lpstr>
      <vt:lpstr>PowerPoint Presentation</vt:lpstr>
      <vt:lpstr>First Step : Analyze Web URL</vt:lpstr>
      <vt:lpstr>First Step : Analyze Web URL</vt:lpstr>
      <vt:lpstr>First Step : Analyze Web URL</vt:lpstr>
      <vt:lpstr>Second Step : Grabbing Pages by &lt;HTML&gt; Tag</vt:lpstr>
      <vt:lpstr>Third Step : Extract from RAW data</vt:lpstr>
      <vt:lpstr>Forth Step : Store into Database</vt:lpstr>
      <vt:lpstr>Conclusion</vt:lpstr>
      <vt:lpstr>Conclusion</vt:lpstr>
      <vt:lpstr>Questions?</vt:lpstr>
      <vt:lpstr>Thank You For Your Time!</vt:lpstr>
      <vt:lpstr>Data Collection Steps</vt:lpstr>
      <vt:lpstr>Data Collection Rules</vt:lpstr>
      <vt:lpstr>Template</vt:lpstr>
      <vt:lpstr>Data Transfer Example</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Munchy Gourmet Recommendation System</dc:title>
  <dc:creator>VJ</dc:creator>
  <cp:lastModifiedBy>Yen Nguyen</cp:lastModifiedBy>
  <cp:revision>135</cp:revision>
  <dcterms:created xsi:type="dcterms:W3CDTF">2017-12-28T08:32:40Z</dcterms:created>
  <dcterms:modified xsi:type="dcterms:W3CDTF">2018-05-23T03:24:14Z</dcterms:modified>
</cp:coreProperties>
</file>